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25" r:id="rId3"/>
    <p:sldId id="327" r:id="rId4"/>
    <p:sldId id="329" r:id="rId5"/>
    <p:sldId id="312" r:id="rId6"/>
    <p:sldId id="313" r:id="rId7"/>
    <p:sldId id="317" r:id="rId8"/>
    <p:sldId id="318" r:id="rId9"/>
    <p:sldId id="319" r:id="rId10"/>
    <p:sldId id="320" r:id="rId11"/>
    <p:sldId id="321" r:id="rId12"/>
    <p:sldId id="324" r:id="rId13"/>
    <p:sldId id="322" r:id="rId14"/>
    <p:sldId id="323" r:id="rId15"/>
  </p:sldIdLst>
  <p:sldSz cx="9144000" cy="6858000" type="screen4x3"/>
  <p:notesSz cx="6797675" cy="9926638"/>
  <p:defaultTextStyle>
    <a:defPPr>
      <a:defRPr lang="nb-NO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54"/>
  </p:normalViewPr>
  <p:slideViewPr>
    <p:cSldViewPr>
      <p:cViewPr>
        <p:scale>
          <a:sx n="126" d="100"/>
          <a:sy n="126" d="100"/>
        </p:scale>
        <p:origin x="114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960" y="-10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70A8CC-C073-4A51-872E-05DA8D629CDE}" type="slidenum">
              <a:rPr lang="nn-NO" altLang="nb-NO"/>
              <a:pPr/>
              <a:t>‹#›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3726033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b-NO"/>
              <a:t>Klikk for å redigere tekststiler i malen</a:t>
            </a:r>
          </a:p>
          <a:p>
            <a:pPr lvl="1"/>
            <a:r>
              <a:rPr lang="en-GB" altLang="nb-NO"/>
              <a:t>Andre nivå</a:t>
            </a:r>
          </a:p>
          <a:p>
            <a:pPr lvl="2"/>
            <a:r>
              <a:rPr lang="en-GB" altLang="nb-NO"/>
              <a:t>Tredje nivå</a:t>
            </a:r>
          </a:p>
          <a:p>
            <a:pPr lvl="3"/>
            <a:r>
              <a:rPr lang="en-GB" altLang="nb-NO"/>
              <a:t>Fjerde nivå</a:t>
            </a:r>
          </a:p>
          <a:p>
            <a:pPr lvl="4"/>
            <a:r>
              <a:rPr lang="en-GB" altLang="nb-NO"/>
              <a:t>Femte nivå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6A538A-F25F-4F7E-B85D-EC0AC05B9135}" type="slidenum">
              <a:rPr lang="en-GB" altLang="nb-NO"/>
              <a:pPr/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2494327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9DB82A2-CFF9-41FE-B18B-DFB586265CFD}" type="slidenum">
              <a:rPr lang="en-GB" altLang="nb-NO" sz="1200"/>
              <a:pPr eaLnBrk="1" hangingPunct="1"/>
              <a:t>1</a:t>
            </a:fld>
            <a:endParaRPr lang="en-GB" altLang="nb-NO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nn-NO" dirty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A538A-F25F-4F7E-B85D-EC0AC05B9135}" type="slidenum">
              <a:rPr lang="en-GB" altLang="nb-NO" smtClean="0"/>
              <a:pPr/>
              <a:t>14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2824632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1470025"/>
          </a:xfrm>
        </p:spPr>
        <p:txBody>
          <a:bodyPr/>
          <a:lstStyle>
            <a:lvl1pPr algn="ctr"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nb-NO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24175"/>
            <a:ext cx="6400800" cy="158432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nb-NO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D2C0A8-CC25-4FE2-A0A5-C70A49CD839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8268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44E4ED-88D2-4757-AD94-14E0A3BACC1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1910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333375"/>
            <a:ext cx="2058988" cy="5616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29325" cy="5616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1FBE3-1810-40A5-BA2E-FEB0B4894AA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2036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88956D-1419-4A9A-8597-87E44466392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0025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FEC125-A4E1-4B93-8F25-59D4502E098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18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EF4A7E-0BCC-41D8-814F-EBB38780425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3381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06396-6888-4CA4-8AF2-E92CC6F09A1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4616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9E2799-EE5E-4779-ADA5-846B078F099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3177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5061D-CC12-4F29-BBC5-4BDE7A42242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1102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5C6851-E20F-491A-9670-8EA7463CBC3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139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916E9-54E5-45F7-932C-A7036B4149B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7919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8229600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9038"/>
            <a:ext cx="2133600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7450"/>
            <a:ext cx="28956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9038"/>
            <a:ext cx="1403350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A7F109-9556-47EB-B04B-81645F748FD0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aep.org/ps-pdf/37-einarsen-rikho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rialinternational.org/resources/universal-jurisdiction-database/" TargetMode="External"/><Relationship Id="rId2" Type="http://schemas.openxmlformats.org/officeDocument/2006/relationships/hyperlink" Target="https://trialinternational.org/latest-post/2021-highlights-in-the-universal-jurisdiction-annual-review-ujar-released-today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rontpageafricaonline.com/liberia-war-crimes-trial/liberia-massaquois-acquittal-to-be-revisited%EF%BF%BC/" TargetMode="External"/><Relationship Id="rId2" Type="http://schemas.openxmlformats.org/officeDocument/2006/relationships/hyperlink" Target="https://trialinternational.org/wp-content/uploads/2022/03/TRIAL_International_UJAR-2022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aep.org/pbs-pdf/129-einarsen-rikhof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62" y="260648"/>
            <a:ext cx="7597253" cy="424847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br>
              <a:rPr lang="en-GB" sz="3600" dirty="0">
                <a:solidFill>
                  <a:schemeClr val="tx1"/>
                </a:solidFill>
              </a:rPr>
            </a:br>
            <a:br>
              <a:rPr lang="en-GB" sz="3600" dirty="0">
                <a:solidFill>
                  <a:schemeClr val="tx1"/>
                </a:solidFill>
              </a:rPr>
            </a:br>
            <a:br>
              <a:rPr lang="en-GB" sz="3600" dirty="0">
                <a:solidFill>
                  <a:schemeClr val="tx1"/>
                </a:solidFill>
              </a:rPr>
            </a:br>
            <a:r>
              <a:rPr lang="en-GB" sz="3600" dirty="0">
                <a:solidFill>
                  <a:srgbClr val="C00000"/>
                </a:solidFill>
              </a:rPr>
              <a:t>The expansion of extra-territorial </a:t>
            </a:r>
            <a:br>
              <a:rPr lang="en-GB" sz="3600" dirty="0">
                <a:solidFill>
                  <a:srgbClr val="C00000"/>
                </a:solidFill>
              </a:rPr>
            </a:br>
            <a:r>
              <a:rPr lang="en-GB" sz="3600" dirty="0">
                <a:solidFill>
                  <a:srgbClr val="C00000"/>
                </a:solidFill>
              </a:rPr>
              <a:t>jurisdiction: </a:t>
            </a:r>
            <a:br>
              <a:rPr lang="en-GB" sz="3600">
                <a:solidFill>
                  <a:srgbClr val="C00000"/>
                </a:solidFill>
              </a:rPr>
            </a:br>
            <a:r>
              <a:rPr lang="en-GB" sz="3600">
                <a:solidFill>
                  <a:srgbClr val="C00000"/>
                </a:solidFill>
              </a:rPr>
              <a:t>An </a:t>
            </a:r>
            <a:r>
              <a:rPr lang="en-GB" sz="3600" dirty="0">
                <a:solidFill>
                  <a:srgbClr val="C00000"/>
                </a:solidFill>
              </a:rPr>
              <a:t>alternative to extradition</a:t>
            </a:r>
            <a:br>
              <a:rPr lang="en-GB" sz="3600" dirty="0">
                <a:solidFill>
                  <a:schemeClr val="tx1"/>
                </a:solidFill>
              </a:rPr>
            </a:br>
            <a:br>
              <a:rPr lang="en-GB" sz="3600" dirty="0">
                <a:solidFill>
                  <a:schemeClr val="tx1"/>
                </a:solidFill>
              </a:rPr>
            </a:b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60800"/>
            <a:ext cx="6335712" cy="2016125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GB" sz="2000" dirty="0">
              <a:solidFill>
                <a:schemeClr val="tx1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>
                <a:solidFill>
                  <a:schemeClr val="tx1"/>
                </a:solidFill>
                <a:cs typeface="+mn-cs"/>
              </a:rPr>
              <a:t>Terje Einarsen ©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1400" dirty="0">
              <a:solidFill>
                <a:schemeClr val="tx1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1600" dirty="0">
                <a:solidFill>
                  <a:schemeClr val="tx1"/>
                </a:solidFill>
                <a:cs typeface="+mn-cs"/>
              </a:rPr>
              <a:t>Professor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1600" dirty="0">
                <a:solidFill>
                  <a:schemeClr val="tx1"/>
                </a:solidFill>
                <a:cs typeface="+mn-cs"/>
              </a:rPr>
              <a:t>University of Bergen, Faculty of Law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1600" dirty="0">
                <a:solidFill>
                  <a:schemeClr val="tx1"/>
                </a:solidFill>
                <a:cs typeface="+mn-cs"/>
              </a:rPr>
              <a:t>NORWAY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E17961-A525-194A-A0FF-2AA0D7967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863377"/>
          </a:xfrm>
        </p:spPr>
        <p:txBody>
          <a:bodyPr/>
          <a:lstStyle/>
          <a:p>
            <a:pPr algn="ctr"/>
            <a:r>
              <a:rPr lang="en-GB" sz="2400" b="1" dirty="0"/>
              <a:t> </a:t>
            </a:r>
            <a:br>
              <a:rPr lang="en-GB" sz="2400" b="1" dirty="0"/>
            </a:br>
            <a:r>
              <a:rPr lang="en-GB" sz="2400" b="1" dirty="0">
                <a:solidFill>
                  <a:srgbClr val="C00000"/>
                </a:solidFill>
              </a:rPr>
              <a:t>Trends of Expansion – </a:t>
            </a:r>
            <a:br>
              <a:rPr lang="en-GB" sz="2400" b="1" dirty="0">
                <a:solidFill>
                  <a:srgbClr val="C00000"/>
                </a:solidFill>
              </a:rPr>
            </a:br>
            <a:r>
              <a:rPr lang="en-GB" sz="2400" b="1" dirty="0">
                <a:solidFill>
                  <a:srgbClr val="C00000"/>
                </a:solidFill>
              </a:rPr>
              <a:t>Domestic Extra-territorial Adjudication</a:t>
            </a:r>
            <a:br>
              <a:rPr lang="en-GB" sz="2400" b="1" dirty="0"/>
            </a:br>
            <a:endParaRPr lang="en-GB" sz="2400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0A7F20-1956-304F-BB0E-FC4A3A136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" y="1268760"/>
            <a:ext cx="8229600" cy="5255865"/>
          </a:xfrm>
        </p:spPr>
        <p:txBody>
          <a:bodyPr/>
          <a:lstStyle/>
          <a:p>
            <a:r>
              <a:rPr lang="en-GB" sz="1800" b="1" dirty="0">
                <a:solidFill>
                  <a:srgbClr val="C00000"/>
                </a:solidFill>
                <a:hlinkClick r:id="rId2"/>
              </a:rPr>
              <a:t>Terje Einarsen and Joseph Rikhof, A Theory of Punishable Participation in Universal Crimes, TOAEP, Brussels, 2018</a:t>
            </a:r>
            <a:endParaRPr lang="en-GB" sz="1800" b="1" dirty="0">
              <a:solidFill>
                <a:srgbClr val="C00000"/>
              </a:solidFill>
            </a:endParaRPr>
          </a:p>
          <a:p>
            <a:pPr lvl="1"/>
            <a:r>
              <a:rPr lang="en-GB" sz="1600" dirty="0"/>
              <a:t>Including mixed cases with terrorist crimes, all between 1997 and 2018, cases comprising cases only terrorist crimes are not included</a:t>
            </a:r>
          </a:p>
          <a:p>
            <a:pPr lvl="1"/>
            <a:r>
              <a:rPr lang="en-GB" sz="1600" b="1" dirty="0"/>
              <a:t>Court decisions in 15 different countries</a:t>
            </a:r>
            <a:r>
              <a:rPr lang="en-GB" sz="1600" dirty="0"/>
              <a:t>, all in Europe and North America (USA/Canada), </a:t>
            </a:r>
            <a:r>
              <a:rPr lang="en-GB" sz="1600" b="1" dirty="0"/>
              <a:t>55 cases</a:t>
            </a:r>
            <a:r>
              <a:rPr lang="en-GB" sz="1600" dirty="0"/>
              <a:t>, 68 convicted, 7 acquitted in final judgments</a:t>
            </a:r>
          </a:p>
          <a:p>
            <a:pPr lvl="1"/>
            <a:r>
              <a:rPr lang="en-GB" sz="1600" dirty="0"/>
              <a:t>Countries with most cases: </a:t>
            </a:r>
            <a:r>
              <a:rPr lang="en-GB" sz="1600" b="1" dirty="0"/>
              <a:t>Sweden</a:t>
            </a:r>
            <a:r>
              <a:rPr lang="en-GB" sz="1600" dirty="0"/>
              <a:t> (10 cases/11 persons), </a:t>
            </a:r>
            <a:r>
              <a:rPr lang="en-GB" sz="1600" b="1" dirty="0"/>
              <a:t>The Netherlands</a:t>
            </a:r>
            <a:r>
              <a:rPr lang="en-GB" sz="1600" dirty="0"/>
              <a:t> (9 /14), </a:t>
            </a:r>
            <a:r>
              <a:rPr lang="en-GB" sz="1600" b="1" dirty="0"/>
              <a:t>Germany</a:t>
            </a:r>
            <a:r>
              <a:rPr lang="en-GB" sz="1600" dirty="0"/>
              <a:t> (9/11 persons), </a:t>
            </a:r>
            <a:r>
              <a:rPr lang="en-GB" sz="1600" b="1" dirty="0"/>
              <a:t>France</a:t>
            </a:r>
            <a:r>
              <a:rPr lang="en-GB" sz="1600" dirty="0"/>
              <a:t> (5/6 persons), </a:t>
            </a:r>
            <a:r>
              <a:rPr lang="en-GB" sz="1600" b="1" dirty="0"/>
              <a:t>Belgium</a:t>
            </a:r>
            <a:r>
              <a:rPr lang="en-GB" sz="1600" dirty="0"/>
              <a:t> (4/8). (UK and Norway had two cases each)</a:t>
            </a:r>
          </a:p>
          <a:p>
            <a:pPr lvl="1"/>
            <a:r>
              <a:rPr lang="en-GB" sz="1600" dirty="0"/>
              <a:t>A majority of the cases concerned the former </a:t>
            </a:r>
            <a:r>
              <a:rPr lang="en-GB" sz="1600" b="1" dirty="0"/>
              <a:t>Yugoslavia</a:t>
            </a:r>
            <a:r>
              <a:rPr lang="en-GB" sz="1600" dirty="0"/>
              <a:t> and </a:t>
            </a:r>
            <a:r>
              <a:rPr lang="en-GB" sz="1600" b="1" dirty="0"/>
              <a:t>Rwanda</a:t>
            </a:r>
            <a:r>
              <a:rPr lang="en-GB" sz="1600" dirty="0"/>
              <a:t>, while some cases concerned countries in Africa, Asia, and South America</a:t>
            </a:r>
          </a:p>
          <a:p>
            <a:pPr lvl="1"/>
            <a:r>
              <a:rPr lang="en-GB" sz="1600" dirty="0"/>
              <a:t>A majority of cases concerned </a:t>
            </a:r>
            <a:r>
              <a:rPr lang="en-GB" sz="1600" b="1" dirty="0"/>
              <a:t>war crimes</a:t>
            </a:r>
            <a:r>
              <a:rPr lang="en-GB" sz="1600" dirty="0"/>
              <a:t>, </a:t>
            </a:r>
            <a:r>
              <a:rPr lang="en-GB" sz="1600" b="1" dirty="0"/>
              <a:t>genocide</a:t>
            </a:r>
            <a:r>
              <a:rPr lang="en-GB" sz="1600" dirty="0"/>
              <a:t> and </a:t>
            </a:r>
            <a:r>
              <a:rPr lang="en-GB" sz="1600" b="1" dirty="0"/>
              <a:t>torture</a:t>
            </a:r>
            <a:r>
              <a:rPr lang="en-GB" sz="1600" dirty="0"/>
              <a:t>, while some of the more recent cases concerned </a:t>
            </a:r>
            <a:r>
              <a:rPr lang="en-GB" sz="1600" b="1" dirty="0"/>
              <a:t>CAH</a:t>
            </a:r>
            <a:r>
              <a:rPr lang="en-GB" sz="1600" dirty="0"/>
              <a:t> and </a:t>
            </a:r>
            <a:r>
              <a:rPr lang="en-GB" sz="1600" b="1" dirty="0"/>
              <a:t>terrorist crimes</a:t>
            </a:r>
            <a:r>
              <a:rPr lang="en-GB" sz="1600" dirty="0"/>
              <a:t> </a:t>
            </a:r>
            <a:r>
              <a:rPr lang="en-GB" sz="1600" b="1" dirty="0"/>
              <a:t>together with war crimes</a:t>
            </a:r>
            <a:r>
              <a:rPr lang="en-GB" sz="1600" dirty="0"/>
              <a:t> (especially relating to Syria) </a:t>
            </a:r>
          </a:p>
          <a:p>
            <a:pPr lvl="1"/>
            <a:r>
              <a:rPr lang="en-GB" sz="1600" dirty="0"/>
              <a:t>Our study concerned especially forms of liability in legislation and jurisprudence (</a:t>
            </a:r>
            <a:r>
              <a:rPr lang="en-GB" sz="1600" b="1" dirty="0"/>
              <a:t>modes of participation) </a:t>
            </a:r>
            <a:r>
              <a:rPr lang="en-GB" sz="1600" dirty="0"/>
              <a:t>and </a:t>
            </a:r>
            <a:r>
              <a:rPr lang="en-GB" sz="1600" b="1" dirty="0"/>
              <a:t>level of participation in the power structure</a:t>
            </a:r>
          </a:p>
          <a:p>
            <a:pPr lvl="2"/>
            <a:r>
              <a:rPr lang="en-GB" sz="1600" dirty="0"/>
              <a:t>Most common forms of liability: </a:t>
            </a:r>
            <a:r>
              <a:rPr lang="en-GB" sz="1600" b="1" dirty="0"/>
              <a:t>direct perpetration </a:t>
            </a:r>
            <a:r>
              <a:rPr lang="en-GB" sz="1600" dirty="0"/>
              <a:t>(15 cases), </a:t>
            </a:r>
            <a:r>
              <a:rPr lang="en-GB" sz="1600" b="1" dirty="0"/>
              <a:t>co-perpetration or joint perpetration </a:t>
            </a:r>
            <a:r>
              <a:rPr lang="en-GB" sz="1600" dirty="0"/>
              <a:t>(11), </a:t>
            </a:r>
            <a:r>
              <a:rPr lang="en-GB" sz="1600" b="1" dirty="0"/>
              <a:t>aiding and abetting</a:t>
            </a:r>
            <a:r>
              <a:rPr lang="en-GB" sz="1600" dirty="0"/>
              <a:t> (14)</a:t>
            </a:r>
          </a:p>
          <a:p>
            <a:pPr lvl="2"/>
            <a:r>
              <a:rPr lang="en-GB" sz="1600" dirty="0"/>
              <a:t>Level of participation: </a:t>
            </a:r>
            <a:r>
              <a:rPr lang="en-GB" sz="1600" b="1" dirty="0"/>
              <a:t>High-level </a:t>
            </a:r>
            <a:r>
              <a:rPr lang="en-GB" sz="1600" dirty="0"/>
              <a:t>(11 cases), </a:t>
            </a:r>
            <a:r>
              <a:rPr lang="en-GB" sz="1600" b="1" dirty="0"/>
              <a:t>Mid-level</a:t>
            </a:r>
            <a:r>
              <a:rPr lang="en-GB" sz="1600" dirty="0"/>
              <a:t> (19), </a:t>
            </a:r>
            <a:r>
              <a:rPr lang="en-GB" sz="1600" b="1" dirty="0"/>
              <a:t>Low-level</a:t>
            </a:r>
            <a:r>
              <a:rPr lang="en-GB" sz="1600" dirty="0"/>
              <a:t> (22)</a:t>
            </a:r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marL="457200" lvl="1" indent="0">
              <a:buNone/>
            </a:pPr>
            <a:endParaRPr lang="en-GB" sz="1800" b="1" dirty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sz="1600" b="1" dirty="0">
              <a:solidFill>
                <a:srgbClr val="C00000"/>
              </a:solidFill>
            </a:endParaRPr>
          </a:p>
          <a:p>
            <a:pPr marL="1314450" lvl="3" indent="0">
              <a:buNone/>
            </a:pPr>
            <a:endParaRPr lang="en-GB" sz="1600" dirty="0"/>
          </a:p>
          <a:p>
            <a:pPr marL="457200" lvl="1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59556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E17961-A525-194A-A0FF-2AA0D7967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863377"/>
          </a:xfrm>
        </p:spPr>
        <p:txBody>
          <a:bodyPr/>
          <a:lstStyle/>
          <a:p>
            <a:pPr algn="ctr"/>
            <a:r>
              <a:rPr lang="en-GB" sz="2400" b="1" dirty="0"/>
              <a:t> </a:t>
            </a:r>
            <a:br>
              <a:rPr lang="en-GB" sz="2400" b="1" dirty="0"/>
            </a:br>
            <a:r>
              <a:rPr lang="en-GB" sz="2400" b="1" dirty="0">
                <a:solidFill>
                  <a:srgbClr val="C00000"/>
                </a:solidFill>
              </a:rPr>
              <a:t>Trends of Expansion – </a:t>
            </a:r>
            <a:br>
              <a:rPr lang="en-GB" sz="2400" b="1" dirty="0">
                <a:solidFill>
                  <a:srgbClr val="C00000"/>
                </a:solidFill>
              </a:rPr>
            </a:br>
            <a:r>
              <a:rPr lang="en-GB" sz="2400" b="1" dirty="0">
                <a:solidFill>
                  <a:srgbClr val="C00000"/>
                </a:solidFill>
              </a:rPr>
              <a:t>Domestic Extra-territorial Adjudication (cont.)</a:t>
            </a:r>
            <a:br>
              <a:rPr lang="en-GB" sz="2400" b="1" dirty="0"/>
            </a:br>
            <a:endParaRPr lang="en-GB" sz="2400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0A7F20-1956-304F-BB0E-FC4A3A136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" y="1196752"/>
            <a:ext cx="8229600" cy="53278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C00000"/>
                </a:solidFill>
                <a:hlinkClick r:id="rId2"/>
              </a:rPr>
              <a:t>Trial International, Universal Jurisdiction Annual Review 2022</a:t>
            </a:r>
            <a:endParaRPr lang="en-GB" sz="1800" b="1" dirty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Cases based on </a:t>
            </a:r>
            <a:r>
              <a:rPr lang="en-GB" sz="1600" b="1" dirty="0"/>
              <a:t>universal jurisdiction</a:t>
            </a:r>
            <a:r>
              <a:rPr lang="en-GB" sz="1600" dirty="0"/>
              <a:t> (58 cases) and </a:t>
            </a:r>
            <a:r>
              <a:rPr lang="en-GB" sz="1600" b="1" dirty="0"/>
              <a:t>active/passive nationality jurisdiction</a:t>
            </a:r>
            <a:r>
              <a:rPr lang="en-GB" sz="1600" dirty="0"/>
              <a:t> (10 cases) ongoing investigations/court proceedings or decided only </a:t>
            </a:r>
            <a:r>
              <a:rPr lang="en-GB" sz="1600" b="1" dirty="0"/>
              <a:t>in 2021</a:t>
            </a:r>
            <a:r>
              <a:rPr lang="en-GB" sz="1600" dirty="0"/>
              <a:t>: </a:t>
            </a:r>
            <a:r>
              <a:rPr lang="en-GB" sz="1600" b="1" dirty="0"/>
              <a:t>68 cases </a:t>
            </a:r>
            <a:r>
              <a:rPr lang="en-GB" sz="1600" dirty="0"/>
              <a:t>– 50 cases ongoing without judgment, 18 cases with judgments (not necessarily final) in 16 countries (no new cases in Canada, Denmark, Norway) (</a:t>
            </a:r>
            <a:r>
              <a:rPr lang="en-GB" sz="1600" b="1" dirty="0"/>
              <a:t>UK</a:t>
            </a:r>
            <a:r>
              <a:rPr lang="en-GB" sz="1600" dirty="0"/>
              <a:t>: 3 cases). </a:t>
            </a:r>
            <a:r>
              <a:rPr lang="en-GB" sz="1600" b="1" dirty="0"/>
              <a:t>8 </a:t>
            </a:r>
            <a:r>
              <a:rPr lang="en-GB" sz="1600" dirty="0"/>
              <a:t>additional UJ cases in first quarter of 2022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hlinkClick r:id="rId3"/>
              </a:rPr>
              <a:t>Trial International Database</a:t>
            </a:r>
            <a:r>
              <a:rPr lang="en-GB" sz="1600" dirty="0"/>
              <a:t> </a:t>
            </a:r>
          </a:p>
          <a:p>
            <a:pPr lvl="2">
              <a:buFont typeface="Wingdings" pitchFamily="2" charset="2"/>
              <a:buChar char="Ø"/>
            </a:pPr>
            <a:r>
              <a:rPr lang="en-GB" sz="1600" dirty="0"/>
              <a:t>Indicates current rapid further expansion of domestic cases as compared to Einarsen/Rikhof study 1997-2018</a:t>
            </a:r>
          </a:p>
          <a:p>
            <a:pPr lvl="2">
              <a:buFont typeface="Wingdings" pitchFamily="2" charset="2"/>
              <a:buChar char="Ø"/>
            </a:pPr>
            <a:r>
              <a:rPr lang="en-GB" sz="1600" dirty="0"/>
              <a:t>New prosecuting countries: </a:t>
            </a:r>
            <a:r>
              <a:rPr lang="en-GB" sz="1600" b="1" dirty="0"/>
              <a:t>Argentina</a:t>
            </a:r>
            <a:r>
              <a:rPr lang="en-GB" sz="1600" dirty="0"/>
              <a:t>, </a:t>
            </a:r>
            <a:r>
              <a:rPr lang="en-GB" sz="1600" b="1" dirty="0"/>
              <a:t>Ghana</a:t>
            </a:r>
            <a:r>
              <a:rPr lang="en-GB" sz="1600" dirty="0"/>
              <a:t>, </a:t>
            </a:r>
            <a:r>
              <a:rPr lang="en-GB" sz="1600" b="1" dirty="0"/>
              <a:t>Hungary</a:t>
            </a:r>
            <a:r>
              <a:rPr lang="en-GB" sz="1600" dirty="0"/>
              <a:t>, </a:t>
            </a:r>
            <a:r>
              <a:rPr lang="en-GB" sz="1600" b="1" dirty="0"/>
              <a:t>Lithuania (19 countries in all)</a:t>
            </a:r>
            <a:endParaRPr lang="en-GB" sz="1600" dirty="0"/>
          </a:p>
          <a:p>
            <a:pPr lvl="2">
              <a:buFont typeface="Wingdings" pitchFamily="2" charset="2"/>
              <a:buChar char="Ø"/>
            </a:pPr>
            <a:r>
              <a:rPr lang="en-GB" sz="1600" dirty="0"/>
              <a:t>Countries especially expanding use of extraterritorial adjudicative jurisdictions: </a:t>
            </a:r>
            <a:r>
              <a:rPr lang="en-GB" sz="1600" b="1" dirty="0"/>
              <a:t>France 27 cases</a:t>
            </a:r>
            <a:r>
              <a:rPr lang="en-GB" sz="1600" dirty="0"/>
              <a:t> ongoing or decided in 2021</a:t>
            </a:r>
          </a:p>
          <a:p>
            <a:pPr lvl="2">
              <a:buFont typeface="Wingdings" pitchFamily="2" charset="2"/>
              <a:buChar char="Ø"/>
            </a:pPr>
            <a:r>
              <a:rPr lang="en-GB" sz="1600" dirty="0"/>
              <a:t>More high profile cases: E.g. in Argentina: (1) Former Spanish Minister Rodolfo Martin Villa and others – dictator-era crimes, (2) Aung San </a:t>
            </a:r>
            <a:r>
              <a:rPr lang="en-GB" sz="1600" dirty="0" err="1"/>
              <a:t>Kuu</a:t>
            </a:r>
            <a:r>
              <a:rPr lang="en-GB" sz="1600" dirty="0"/>
              <a:t> Kyi and others – for Rohingya massacre, (3) Mohammed bin Salman – for </a:t>
            </a:r>
            <a:r>
              <a:rPr lang="en-GB" sz="1600" dirty="0" err="1"/>
              <a:t>Kashoggi’s</a:t>
            </a:r>
            <a:r>
              <a:rPr lang="en-GB" sz="1600" dirty="0"/>
              <a:t> killing</a:t>
            </a:r>
          </a:p>
          <a:p>
            <a:pPr lvl="2">
              <a:buFont typeface="Wingdings" pitchFamily="2" charset="2"/>
              <a:buChar char="Ø"/>
            </a:pPr>
            <a:r>
              <a:rPr lang="en-GB" sz="1600" dirty="0"/>
              <a:t>Individual and </a:t>
            </a:r>
            <a:r>
              <a:rPr lang="en-GB" sz="1600" b="1" dirty="0"/>
              <a:t>Corporate liability</a:t>
            </a:r>
            <a:r>
              <a:rPr lang="en-GB" sz="1600" dirty="0"/>
              <a:t>: French case (name withheld)</a:t>
            </a:r>
          </a:p>
          <a:p>
            <a:pPr lvl="2">
              <a:buFont typeface="Wingdings" pitchFamily="2" charset="2"/>
              <a:buChar char="Ø"/>
            </a:pPr>
            <a:r>
              <a:rPr lang="en-GB" sz="1600" dirty="0"/>
              <a:t>Individual and </a:t>
            </a:r>
            <a:r>
              <a:rPr lang="en-GB" sz="1600" b="1" dirty="0"/>
              <a:t>State liability</a:t>
            </a:r>
            <a:r>
              <a:rPr lang="en-GB" sz="1600" dirty="0"/>
              <a:t>: French case on Syrian state and military officials</a:t>
            </a:r>
            <a:endParaRPr lang="en-GB" sz="1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GB" sz="1800" b="1" dirty="0">
              <a:solidFill>
                <a:srgbClr val="C00000"/>
              </a:solidFill>
            </a:endParaRPr>
          </a:p>
          <a:p>
            <a:pPr marL="857250" lvl="2" indent="0">
              <a:buNone/>
            </a:pPr>
            <a:endParaRPr lang="en-GB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GB" sz="1600" b="1" dirty="0">
              <a:solidFill>
                <a:srgbClr val="C00000"/>
              </a:solidFill>
            </a:endParaRPr>
          </a:p>
          <a:p>
            <a:pPr marL="1314450" lvl="3" indent="0">
              <a:buNone/>
            </a:pPr>
            <a:endParaRPr lang="en-GB" sz="1600" dirty="0"/>
          </a:p>
          <a:p>
            <a:pPr marL="457200" lvl="1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081788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D3C43C-8FCC-FF44-9A2B-A8A911767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>
                <a:solidFill>
                  <a:srgbClr val="C00000"/>
                </a:solidFill>
              </a:rPr>
              <a:t>New trend?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FE3B3F6-C56A-694E-9EEC-299F977199C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6414925" cy="39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930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E17961-A525-194A-A0FF-2AA0D7967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863377"/>
          </a:xfrm>
        </p:spPr>
        <p:txBody>
          <a:bodyPr/>
          <a:lstStyle/>
          <a:p>
            <a:pPr algn="ctr"/>
            <a:r>
              <a:rPr lang="en-GB" sz="2400" b="1" dirty="0"/>
              <a:t> </a:t>
            </a:r>
            <a:br>
              <a:rPr lang="en-GB" sz="2400" b="1" dirty="0"/>
            </a:br>
            <a:r>
              <a:rPr lang="en-GB" sz="2400" b="1" dirty="0">
                <a:solidFill>
                  <a:srgbClr val="C00000"/>
                </a:solidFill>
              </a:rPr>
              <a:t>Trends of Expansion – </a:t>
            </a:r>
            <a:br>
              <a:rPr lang="en-GB" sz="2400" b="1" dirty="0">
                <a:solidFill>
                  <a:srgbClr val="C00000"/>
                </a:solidFill>
              </a:rPr>
            </a:br>
            <a:r>
              <a:rPr lang="en-GB" sz="2400" b="1" dirty="0">
                <a:solidFill>
                  <a:srgbClr val="C00000"/>
                </a:solidFill>
              </a:rPr>
              <a:t>Domestic Extra-territorial Adjudication (cont.)</a:t>
            </a:r>
            <a:br>
              <a:rPr lang="en-GB" sz="2400" b="1" dirty="0"/>
            </a:br>
            <a:endParaRPr lang="en-GB" sz="2400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0A7F20-1956-304F-BB0E-FC4A3A136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" y="1340768"/>
            <a:ext cx="8229600" cy="51838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C00000"/>
                </a:solidFill>
              </a:rPr>
              <a:t>Procedural expansion: </a:t>
            </a:r>
            <a:r>
              <a:rPr lang="en-GB" sz="1800" b="1" dirty="0">
                <a:solidFill>
                  <a:srgbClr val="C00000"/>
                </a:solidFill>
                <a:hlinkClick r:id="rId2"/>
              </a:rPr>
              <a:t>Finland prosecutes former Sierra Leonean Colonel Gibril Massaquoi </a:t>
            </a:r>
            <a:r>
              <a:rPr lang="en-GB" sz="1800" b="1" dirty="0">
                <a:solidFill>
                  <a:srgbClr val="C00000"/>
                </a:solidFill>
              </a:rPr>
              <a:t> (</a:t>
            </a:r>
            <a:r>
              <a:rPr lang="en-GB" sz="1800" b="1" dirty="0">
                <a:solidFill>
                  <a:srgbClr val="C00000"/>
                </a:solidFill>
                <a:hlinkClick r:id="rId3"/>
              </a:rPr>
              <a:t>The case now on appeal stage</a:t>
            </a:r>
            <a:r>
              <a:rPr lang="en-GB" sz="1800" b="1" dirty="0">
                <a:solidFill>
                  <a:srgbClr val="C00000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First extra-territorial case where a national court (from Finland) has travelled to hold the trial in the affected countries, Sierra Leone and Liberia </a:t>
            </a:r>
            <a:endParaRPr lang="en-GB" sz="1800" b="1" dirty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C00000"/>
                </a:solidFill>
              </a:rPr>
              <a:t>Unpublished Update by Rikhof per 15 August 2022</a:t>
            </a:r>
          </a:p>
          <a:p>
            <a:pPr lvl="1"/>
            <a:r>
              <a:rPr lang="en-GB" sz="1600" b="1" dirty="0"/>
              <a:t>101</a:t>
            </a:r>
            <a:r>
              <a:rPr lang="en-GB" sz="1600" dirty="0"/>
              <a:t> extra-territorial jurisdiction cases </a:t>
            </a:r>
            <a:r>
              <a:rPr lang="en-GB" sz="1600" b="1" dirty="0"/>
              <a:t>1997-2022</a:t>
            </a:r>
            <a:r>
              <a:rPr lang="en-GB" sz="1600" dirty="0"/>
              <a:t> with </a:t>
            </a:r>
            <a:r>
              <a:rPr lang="en-GB" sz="1600" b="1" dirty="0"/>
              <a:t>judgments</a:t>
            </a:r>
            <a:r>
              <a:rPr lang="en-GB" sz="1600" dirty="0"/>
              <a:t> (not all are necessarily final (compare Einarsen/Rikhof study 2018: </a:t>
            </a:r>
            <a:r>
              <a:rPr lang="en-GB" sz="1600" b="1" dirty="0"/>
              <a:t>55</a:t>
            </a:r>
            <a:r>
              <a:rPr lang="en-GB" sz="1600" dirty="0"/>
              <a:t> </a:t>
            </a:r>
            <a:r>
              <a:rPr lang="en-GB" sz="1600" b="1" dirty="0"/>
              <a:t>final cases</a:t>
            </a:r>
            <a:r>
              <a:rPr lang="en-GB" sz="1600" dirty="0"/>
              <a:t>)</a:t>
            </a:r>
          </a:p>
          <a:p>
            <a:pPr lvl="1"/>
            <a:r>
              <a:rPr lang="en-GB" sz="1600" dirty="0"/>
              <a:t>Countries with most judgments: </a:t>
            </a:r>
            <a:r>
              <a:rPr lang="en-GB" sz="1600" b="1" dirty="0"/>
              <a:t>Germany (31), </a:t>
            </a:r>
            <a:r>
              <a:rPr lang="en-GB" sz="1600" dirty="0"/>
              <a:t>The Netherlands (20), Sweden (11), France (6), Belgium (5) </a:t>
            </a:r>
            <a:endParaRPr lang="en-GB" sz="1800" b="1" dirty="0">
              <a:solidFill>
                <a:srgbClr val="C00000"/>
              </a:solidFill>
            </a:endParaRPr>
          </a:p>
          <a:p>
            <a:r>
              <a:rPr lang="en-GB" sz="1800" b="1" dirty="0">
                <a:solidFill>
                  <a:srgbClr val="C00000"/>
                </a:solidFill>
              </a:rPr>
              <a:t>Terrorist Crimes prosecuted based on extra-territorial jurisdiction </a:t>
            </a:r>
          </a:p>
          <a:p>
            <a:pPr lvl="1"/>
            <a:r>
              <a:rPr lang="en-GB" sz="1600" dirty="0"/>
              <a:t>I have no comprehensive statistical information. Norway: 11 cases with final judgments (as compared to 2 cases on CAH/war crimes/genocide cases). Canada: According to Rikhof around 20 terrorist cases as compared to 3 CAH/war crimes/genocide cases. </a:t>
            </a:r>
            <a:r>
              <a:rPr lang="en-GB" sz="1600" b="1" dirty="0"/>
              <a:t>Probable rapid expansion of such cases</a:t>
            </a:r>
            <a:r>
              <a:rPr lang="en-GB" sz="1600" dirty="0"/>
              <a:t> </a:t>
            </a:r>
          </a:p>
          <a:p>
            <a:pPr lvl="1"/>
            <a:r>
              <a:rPr lang="en-GB" sz="1600" dirty="0"/>
              <a:t>Expansion of forms of liability: </a:t>
            </a:r>
            <a:r>
              <a:rPr lang="en-GB" sz="1600" b="1" dirty="0"/>
              <a:t>membership liability</a:t>
            </a:r>
            <a:r>
              <a:rPr lang="en-GB" sz="1600" dirty="0"/>
              <a:t> (e.g. most cases in Norway)</a:t>
            </a:r>
            <a:endParaRPr lang="en-GB" sz="1800" b="1" dirty="0">
              <a:solidFill>
                <a:srgbClr val="C00000"/>
              </a:solidFill>
            </a:endParaRPr>
          </a:p>
          <a:p>
            <a:r>
              <a:rPr lang="en-GB" sz="1800" b="1" dirty="0">
                <a:solidFill>
                  <a:srgbClr val="C00000"/>
                </a:solidFill>
              </a:rPr>
              <a:t>Possibly unlawful expansion: Russian prosecution of Ukrainians and other prisoners of war for war crimes and CAH</a:t>
            </a:r>
          </a:p>
          <a:p>
            <a:pPr lvl="1"/>
            <a:r>
              <a:rPr lang="en-GB" sz="1600" dirty="0"/>
              <a:t>Each case may be a </a:t>
            </a:r>
            <a:r>
              <a:rPr lang="en-GB" sz="1600" b="1" dirty="0"/>
              <a:t>war crime</a:t>
            </a:r>
            <a:r>
              <a:rPr lang="en-GB" sz="1600" dirty="0"/>
              <a:t>, if depriving POWs the right of a fair trial</a:t>
            </a:r>
          </a:p>
          <a:p>
            <a:pPr marL="857250" lvl="2" indent="0">
              <a:buNone/>
            </a:pPr>
            <a:endParaRPr lang="en-GB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GB" sz="1600" b="1" dirty="0">
              <a:solidFill>
                <a:srgbClr val="C00000"/>
              </a:solidFill>
            </a:endParaRPr>
          </a:p>
          <a:p>
            <a:pPr marL="1314450" lvl="3" indent="0">
              <a:buNone/>
            </a:pPr>
            <a:endParaRPr lang="en-GB" sz="1600" dirty="0"/>
          </a:p>
          <a:p>
            <a:pPr marL="457200" lvl="1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935027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E17961-A525-194A-A0FF-2AA0D7967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863377"/>
          </a:xfrm>
        </p:spPr>
        <p:txBody>
          <a:bodyPr/>
          <a:lstStyle/>
          <a:p>
            <a:pPr algn="ctr"/>
            <a:r>
              <a:rPr lang="en-GB" sz="2400" b="1" dirty="0"/>
              <a:t> </a:t>
            </a:r>
            <a:br>
              <a:rPr lang="en-GB" sz="2400" b="1" dirty="0"/>
            </a:br>
            <a:r>
              <a:rPr lang="en-GB" sz="2400" b="1" dirty="0">
                <a:solidFill>
                  <a:srgbClr val="C00000"/>
                </a:solidFill>
              </a:rPr>
              <a:t>International</a:t>
            </a:r>
            <a:r>
              <a:rPr lang="en-GB" sz="2400" b="1" dirty="0"/>
              <a:t> </a:t>
            </a:r>
            <a:r>
              <a:rPr lang="en-GB" sz="2400" b="1" dirty="0">
                <a:solidFill>
                  <a:srgbClr val="C00000"/>
                </a:solidFill>
              </a:rPr>
              <a:t>Criminal Justice as an alternative to inter-state extradition and </a:t>
            </a:r>
            <a:r>
              <a:rPr lang="en-GB" sz="2400" b="1">
                <a:solidFill>
                  <a:srgbClr val="C00000"/>
                </a:solidFill>
              </a:rPr>
              <a:t>domestic prosecution</a:t>
            </a:r>
            <a:br>
              <a:rPr lang="en-GB" sz="2400" b="1" dirty="0"/>
            </a:br>
            <a:endParaRPr lang="en-GB" sz="2400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0A7F20-1956-304F-BB0E-FC4A3A136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" y="1268760"/>
            <a:ext cx="8229600" cy="52558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C00000"/>
                </a:solidFill>
              </a:rPr>
              <a:t>International criminal tribunals 1945-2018</a:t>
            </a:r>
          </a:p>
          <a:p>
            <a:pPr lvl="1"/>
            <a:r>
              <a:rPr lang="en-GB" sz="1600" dirty="0"/>
              <a:t>Einarsen/Rikhof study 2018 (chapter 3):</a:t>
            </a:r>
          </a:p>
          <a:p>
            <a:pPr lvl="2"/>
            <a:r>
              <a:rPr lang="en-GB" sz="1600" b="1" dirty="0"/>
              <a:t>385 persons prosecuted</a:t>
            </a:r>
            <a:r>
              <a:rPr lang="en-GB" sz="1600" dirty="0"/>
              <a:t>:</a:t>
            </a:r>
          </a:p>
          <a:p>
            <a:pPr lvl="3"/>
            <a:r>
              <a:rPr lang="en-GB" sz="1600" dirty="0"/>
              <a:t>130 high-level participants (34%), 117 mid-level participants (30%)</a:t>
            </a:r>
          </a:p>
          <a:p>
            <a:pPr marL="1371600" lvl="3" indent="0">
              <a:buNone/>
            </a:pPr>
            <a:r>
              <a:rPr lang="en-GB" sz="1600" dirty="0"/>
              <a:t>76 low-level participants (20%), 62 participants support structures (16%)</a:t>
            </a:r>
          </a:p>
          <a:p>
            <a:r>
              <a:rPr lang="en-GB" sz="1800" b="1" dirty="0">
                <a:solidFill>
                  <a:srgbClr val="C00000"/>
                </a:solidFill>
              </a:rPr>
              <a:t>Current alternative: the International Criminal Court (ICC)</a:t>
            </a:r>
          </a:p>
          <a:p>
            <a:pPr lvl="1"/>
            <a:r>
              <a:rPr lang="en-GB" sz="1600" b="1" dirty="0"/>
              <a:t>Complementarity jurisdiction for the ICC </a:t>
            </a:r>
            <a:r>
              <a:rPr lang="en-GB" sz="1600" dirty="0"/>
              <a:t>while primary jurisdiction remains with the States if willing and able to prosecute</a:t>
            </a:r>
          </a:p>
          <a:p>
            <a:pPr lvl="2"/>
            <a:r>
              <a:rPr lang="en-GB" sz="1600" dirty="0"/>
              <a:t>Referral by a State Party</a:t>
            </a:r>
          </a:p>
          <a:p>
            <a:pPr lvl="2"/>
            <a:r>
              <a:rPr lang="en-GB" sz="1600" dirty="0"/>
              <a:t>Investigation proprio motu (own initiative) by the Prosecutor</a:t>
            </a:r>
          </a:p>
          <a:p>
            <a:pPr lvl="2"/>
            <a:r>
              <a:rPr lang="en-GB" sz="1600" dirty="0"/>
              <a:t>Referral by the UN Security Council</a:t>
            </a:r>
          </a:p>
          <a:p>
            <a:pPr lvl="1"/>
            <a:r>
              <a:rPr lang="en-GB" sz="1600" b="1" dirty="0"/>
              <a:t>CoA, CAH, war crimes and genocide (territorial /active national jurisdiction)</a:t>
            </a:r>
          </a:p>
          <a:p>
            <a:pPr lvl="1"/>
            <a:r>
              <a:rPr lang="en-GB" sz="1600" b="1" dirty="0"/>
              <a:t>CoA</a:t>
            </a:r>
            <a:r>
              <a:rPr lang="en-GB" sz="1600" dirty="0"/>
              <a:t>: Special jurisdictional hurdles (art. 15bis)</a:t>
            </a:r>
          </a:p>
          <a:p>
            <a:pPr lvl="1"/>
            <a:r>
              <a:rPr lang="en-GB" sz="1600" dirty="0"/>
              <a:t>Is it still possible to prosecute President Putin and others for CoA at the ICC? </a:t>
            </a:r>
          </a:p>
          <a:p>
            <a:pPr lvl="2"/>
            <a:r>
              <a:rPr lang="en-GB" sz="1600" dirty="0">
                <a:hlinkClick r:id="rId3"/>
              </a:rPr>
              <a:t>Terje Einarsen and Joseph Rikhof, </a:t>
            </a:r>
            <a:r>
              <a:rPr lang="en-GB" sz="1600" b="1" dirty="0">
                <a:hlinkClick r:id="rId3"/>
              </a:rPr>
              <a:t>Prosecuting the Russian Leadership for the Crime of Aggression at the International Criminal Court</a:t>
            </a:r>
            <a:r>
              <a:rPr lang="en-GB" sz="1600" dirty="0">
                <a:hlinkClick r:id="rId3"/>
              </a:rPr>
              <a:t>, TOAEP, Policy Brief Series No. 129 </a:t>
            </a:r>
            <a:r>
              <a:rPr lang="en-GB" sz="1600" dirty="0"/>
              <a:t>[16 March] 2022</a:t>
            </a:r>
            <a:endParaRPr lang="en-GB" sz="1800" b="1" dirty="0"/>
          </a:p>
          <a:p>
            <a:r>
              <a:rPr lang="en-GB" sz="1800" b="1" dirty="0">
                <a:solidFill>
                  <a:srgbClr val="C00000"/>
                </a:solidFill>
              </a:rPr>
              <a:t>A Special Tribunal for Ukraine ? </a:t>
            </a:r>
            <a:endParaRPr lang="en-GB" sz="1600" b="1" dirty="0">
              <a:solidFill>
                <a:srgbClr val="C00000"/>
              </a:solidFill>
            </a:endParaRPr>
          </a:p>
          <a:p>
            <a:pPr marL="1314450" lvl="3" indent="0">
              <a:buNone/>
            </a:pPr>
            <a:endParaRPr lang="en-GB" sz="1600" dirty="0"/>
          </a:p>
          <a:p>
            <a:pPr marL="457200" lvl="1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18467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709D1-8E8D-2A46-CB65-6FD6CC473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136135" cy="1151409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Key questions</a:t>
            </a:r>
            <a:endParaRPr lang="n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1895B-42C0-F085-0D87-B390DF673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016794"/>
            <a:ext cx="8229600" cy="4824412"/>
          </a:xfrm>
        </p:spPr>
        <p:txBody>
          <a:bodyPr/>
          <a:lstStyle/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sz="2800" dirty="0"/>
              <a:t>When is the use of extra-territorial jurisdiction a lawful alternative to extradition?</a:t>
            </a:r>
          </a:p>
          <a:p>
            <a:pPr marL="457200" indent="-457200">
              <a:buAutoNum type="arabicPeriod"/>
            </a:pPr>
            <a:endParaRPr lang="nn-NO" sz="2800" dirty="0"/>
          </a:p>
          <a:p>
            <a:pPr marL="457200" indent="-457200">
              <a:buAutoNum type="arabicPeriod"/>
            </a:pPr>
            <a:r>
              <a:rPr lang="nn-NO" sz="2800" dirty="0" err="1"/>
              <a:t>What</a:t>
            </a:r>
            <a:r>
              <a:rPr lang="nn-NO" sz="2800" dirty="0"/>
              <a:t> trends </a:t>
            </a:r>
            <a:r>
              <a:rPr lang="nn-NO" sz="2800" dirty="0" err="1"/>
              <a:t>can</a:t>
            </a:r>
            <a:r>
              <a:rPr lang="nn-NO" sz="2800" dirty="0"/>
              <a:t> </a:t>
            </a:r>
            <a:r>
              <a:rPr lang="nn-NO" sz="2800" dirty="0" err="1"/>
              <a:t>we</a:t>
            </a:r>
            <a:r>
              <a:rPr lang="nn-NO" sz="2800" dirty="0"/>
              <a:t> </a:t>
            </a:r>
            <a:r>
              <a:rPr lang="nn-NO" sz="2800" dirty="0" err="1"/>
              <a:t>observe</a:t>
            </a:r>
            <a:r>
              <a:rPr lang="nn-NO" sz="2800" dirty="0"/>
              <a:t> over time in the </a:t>
            </a:r>
            <a:r>
              <a:rPr lang="nn-NO" sz="2800" dirty="0" err="1"/>
              <a:t>active</a:t>
            </a:r>
            <a:r>
              <a:rPr lang="nn-NO" sz="2800" dirty="0"/>
              <a:t> </a:t>
            </a:r>
            <a:r>
              <a:rPr lang="nn-NO" sz="2800" dirty="0" err="1"/>
              <a:t>use</a:t>
            </a:r>
            <a:r>
              <a:rPr lang="nn-NO" sz="2800" dirty="0"/>
              <a:t> of </a:t>
            </a:r>
            <a:r>
              <a:rPr lang="en-US" sz="2800" dirty="0"/>
              <a:t>extra-territorial jurisdiction?</a:t>
            </a:r>
          </a:p>
        </p:txBody>
      </p:sp>
    </p:spTree>
    <p:extLst>
      <p:ext uri="{BB962C8B-B14F-4D97-AF65-F5344CB8AC3E}">
        <p14:creationId xmlns:p14="http://schemas.microsoft.com/office/powerpoint/2010/main" val="161068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FA56-3DEE-5396-22C7-034C9E954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935385"/>
          </a:xfrm>
        </p:spPr>
        <p:txBody>
          <a:bodyPr/>
          <a:lstStyle/>
          <a:p>
            <a:pPr algn="ctr"/>
            <a:br>
              <a:rPr lang="en-GB" dirty="0">
                <a:solidFill>
                  <a:srgbClr val="FF0000"/>
                </a:solidFill>
                <a:latin typeface="+mn-lt"/>
              </a:rPr>
            </a:br>
            <a:r>
              <a:rPr lang="en-GB" dirty="0">
                <a:solidFill>
                  <a:srgbClr val="C00000"/>
                </a:solidFill>
                <a:latin typeface="+mn-lt"/>
              </a:rPr>
              <a:t>Preconditions for the active use of extra-territorial criminal jurisdiction</a:t>
            </a:r>
            <a:br>
              <a:rPr lang="en-US" sz="2400" dirty="0"/>
            </a:br>
            <a:endParaRPr lang="nn-NO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D654B-5798-D4ED-D09D-2419FB0A5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81190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(1) Extradition is prohibited by international law or is undesirable – when is extraterritorial prosecution then lawful under international law?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(2) Requirements of international law when the crime is an «international crime»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(3) Requirements of international law when the crime is not an «international crime»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24050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7739D-B96B-06CB-6E75-33846395F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GB" dirty="0">
                <a:solidFill>
                  <a:srgbClr val="FF0000"/>
                </a:solidFill>
                <a:latin typeface="+mn-lt"/>
              </a:rPr>
            </a:br>
            <a:r>
              <a:rPr lang="en-GB" dirty="0">
                <a:solidFill>
                  <a:srgbClr val="C00000"/>
                </a:solidFill>
                <a:latin typeface="+mn-lt"/>
              </a:rPr>
              <a:t>Trends in the </a:t>
            </a:r>
            <a:r>
              <a:rPr lang="nn-NO" sz="3200" dirty="0" err="1">
                <a:solidFill>
                  <a:srgbClr val="C00000"/>
                </a:solidFill>
              </a:rPr>
              <a:t>use</a:t>
            </a:r>
            <a:r>
              <a:rPr lang="nn-NO" sz="3200" dirty="0">
                <a:solidFill>
                  <a:srgbClr val="C00000"/>
                </a:solidFill>
              </a:rPr>
              <a:t> of </a:t>
            </a:r>
            <a:r>
              <a:rPr lang="en-US" sz="3200" dirty="0">
                <a:solidFill>
                  <a:srgbClr val="C00000"/>
                </a:solidFill>
              </a:rPr>
              <a:t>extra-territorial jurisdiction</a:t>
            </a:r>
            <a:endParaRPr lang="nn-NO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2770C-4036-138E-C68B-64AD29649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b="1" dirty="0"/>
              <a:t>Domestic courts:</a:t>
            </a:r>
          </a:p>
          <a:p>
            <a:r>
              <a:rPr lang="en-GB" sz="2800" dirty="0"/>
              <a:t>Expansion of domestic </a:t>
            </a:r>
            <a:r>
              <a:rPr lang="en-GB" sz="2800" dirty="0">
                <a:solidFill>
                  <a:srgbClr val="FF0000"/>
                </a:solidFill>
              </a:rPr>
              <a:t>legal bases </a:t>
            </a:r>
            <a:r>
              <a:rPr lang="en-GB" sz="2800" dirty="0"/>
              <a:t>for international crimes and for other crimes</a:t>
            </a:r>
          </a:p>
          <a:p>
            <a:r>
              <a:rPr lang="en-GB" sz="2800" dirty="0"/>
              <a:t>More domestic extra-territorial </a:t>
            </a:r>
            <a:r>
              <a:rPr lang="en-GB" sz="2800" dirty="0">
                <a:solidFill>
                  <a:srgbClr val="FF0000"/>
                </a:solidFill>
              </a:rPr>
              <a:t>adjudication –different kinds of expansion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b="1" dirty="0"/>
              <a:t>International Courts:</a:t>
            </a:r>
          </a:p>
          <a:p>
            <a:r>
              <a:rPr lang="en-GB" sz="2800" dirty="0"/>
              <a:t>International criminal justice as an alternative to traditional inter-state extradition and domestic prosecution</a:t>
            </a:r>
            <a:endParaRPr lang="en-GB" sz="2400" b="1" dirty="0">
              <a:solidFill>
                <a:srgbClr val="C00000"/>
              </a:solidFill>
            </a:endParaRP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819227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4EC9B9-F69B-EB45-A68B-E4CC01508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400" b="1" dirty="0">
                <a:solidFill>
                  <a:srgbClr val="C00000"/>
                </a:solidFill>
              </a:rPr>
              <a:t>«Extra-territorial jurisdiction»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89CBAD4-0D4F-4243-AF32-459A2ECCF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196752"/>
            <a:ext cx="8240714" cy="52565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This concept may cover a myriad of legal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Extra-territorial exercise of criminal jurisdiction, as opposed to exercise of territorial criminal jurisdiction (when the criminal conduct is committed on the territory)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«Extradition» – requires extradition procedures based on a formal extradition request related to an alleged crime usually committed elsewhere</a:t>
            </a:r>
          </a:p>
          <a:p>
            <a:pPr lvl="1">
              <a:buFont typeface="Wingdings" pitchFamily="2" charset="2"/>
              <a:buChar char="§"/>
            </a:pPr>
            <a:r>
              <a:rPr lang="en-GB" sz="1600" dirty="0"/>
              <a:t>Different from expulsion of criminals within immigration law</a:t>
            </a:r>
          </a:p>
          <a:p>
            <a:pPr lvl="1">
              <a:buFont typeface="Wingdings" pitchFamily="2" charset="2"/>
              <a:buChar char="§"/>
            </a:pPr>
            <a:r>
              <a:rPr lang="en-GB" sz="1600" dirty="0"/>
              <a:t>Different from rejection, exclusion and return of asylum seekers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i="1" dirty="0"/>
              <a:t>Aut Dedere, aut Judicare </a:t>
            </a:r>
            <a:r>
              <a:rPr lang="en-GB" sz="1800" dirty="0"/>
              <a:t>(extradite, or prosecute) – a common principle underlying international suppression treaties (transnational criminal law)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r>
              <a:rPr lang="en-GB" sz="1800" dirty="0"/>
              <a:t>Our main focus: </a:t>
            </a:r>
            <a:r>
              <a:rPr lang="en-GB" sz="1800" b="1" dirty="0"/>
              <a:t>the expansion of domestic prosecution of serious crimes committed abroad as an alternative to extradition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074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E17961-A525-194A-A0FF-2AA0D7967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719361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GB" sz="2400" b="1" dirty="0"/>
              <a:t> </a:t>
            </a:r>
            <a:r>
              <a:rPr lang="en-GB" sz="2400" b="1" dirty="0">
                <a:solidFill>
                  <a:srgbClr val="C00000"/>
                </a:solidFill>
              </a:rPr>
              <a:t>Possible extra-territorial jurisdiction:</a:t>
            </a:r>
            <a:br>
              <a:rPr lang="en-GB" sz="2400" b="1" dirty="0">
                <a:solidFill>
                  <a:srgbClr val="C00000"/>
                </a:solidFill>
              </a:rPr>
            </a:br>
            <a:r>
              <a:rPr lang="en-GB" sz="2000" b="1" dirty="0">
                <a:solidFill>
                  <a:srgbClr val="C00000"/>
                </a:solidFill>
              </a:rPr>
              <a:t> Extradition is prohibited by international law or is not desirable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0A7F20-1956-304F-BB0E-FC4A3A136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r>
              <a:rPr lang="en-GB" sz="1800" b="1" dirty="0">
                <a:solidFill>
                  <a:srgbClr val="C00000"/>
                </a:solidFill>
              </a:rPr>
              <a:t>Extradition is prohibited by rules lex superior to obligation to extradite</a:t>
            </a:r>
          </a:p>
          <a:p>
            <a:pPr lvl="1"/>
            <a:r>
              <a:rPr lang="en-GB" sz="1600" dirty="0"/>
              <a:t>Limitations in extradition-treaties (not a «non-political» crime)</a:t>
            </a:r>
          </a:p>
          <a:p>
            <a:pPr lvl="1"/>
            <a:r>
              <a:rPr lang="en-GB" sz="1600" dirty="0"/>
              <a:t>Principle of non-refoulement (Refugee Convention art. 33, ICCPR art. 6-7, CAT art. 3, ECHR art. 2-3, CIL/jus cogens)</a:t>
            </a:r>
          </a:p>
          <a:p>
            <a:pPr lvl="2">
              <a:buFont typeface="Wingdings" pitchFamily="2" charset="2"/>
              <a:buChar char="§"/>
            </a:pPr>
            <a:r>
              <a:rPr lang="en-GB" sz="1600" dirty="0"/>
              <a:t>Prosecution of alleged terrorist crimes/other crimes as disguised persecution </a:t>
            </a:r>
          </a:p>
          <a:p>
            <a:pPr lvl="2">
              <a:buFont typeface="Wingdings" pitchFamily="2" charset="2"/>
              <a:buChar char="§"/>
            </a:pPr>
            <a:r>
              <a:rPr lang="en-GB" sz="1600" dirty="0"/>
              <a:t>Real risk of torture in the receiving State </a:t>
            </a:r>
          </a:p>
          <a:p>
            <a:pPr lvl="2">
              <a:buFont typeface="Wingdings" pitchFamily="2" charset="2"/>
              <a:buChar char="§"/>
            </a:pPr>
            <a:r>
              <a:rPr lang="en-GB" sz="1600" dirty="0"/>
              <a:t>Real risk of inhumane detention conditions in the receiving State </a:t>
            </a:r>
          </a:p>
          <a:p>
            <a:pPr lvl="2">
              <a:buFont typeface="Wingdings" pitchFamily="2" charset="2"/>
              <a:buChar char="§"/>
            </a:pPr>
            <a:r>
              <a:rPr lang="en-GB" sz="1600" dirty="0"/>
              <a:t>Real risk of inhumane or degrading punishment in the receiving State </a:t>
            </a:r>
          </a:p>
          <a:p>
            <a:pPr lvl="1"/>
            <a:r>
              <a:rPr lang="en-GB" sz="1600" dirty="0"/>
              <a:t>Flagrant denial of justice in the receiving State (ECHR art. 6 – case-law)</a:t>
            </a:r>
          </a:p>
          <a:p>
            <a:pPr lvl="2">
              <a:buFont typeface="Wingdings" pitchFamily="2" charset="2"/>
              <a:buChar char="§"/>
            </a:pPr>
            <a:r>
              <a:rPr lang="en-GB" sz="1600" dirty="0"/>
              <a:t>Real risk of a clearly unfair trial in the receiving State</a:t>
            </a:r>
          </a:p>
          <a:p>
            <a:pPr lvl="3"/>
            <a:r>
              <a:rPr lang="en-GB" sz="1600" dirty="0"/>
              <a:t>European Arrest Warrant not excluded from this principle</a:t>
            </a:r>
          </a:p>
          <a:p>
            <a:pPr marL="1828800" lvl="4" indent="0">
              <a:buNone/>
            </a:pPr>
            <a:r>
              <a:rPr lang="en-GB" sz="1400" dirty="0"/>
              <a:t>Norwegian Supreme Court 2022: The justice system in Poland is broken (destroyed), but risk had nonetheless to be considered individually in light of offence – complaint against this SC judgment has been filed before the ECtHR </a:t>
            </a:r>
          </a:p>
          <a:p>
            <a:r>
              <a:rPr lang="en-GB" sz="1800" b="1" dirty="0">
                <a:solidFill>
                  <a:srgbClr val="C00000"/>
                </a:solidFill>
              </a:rPr>
              <a:t>Extradition is not considered desirable on account of policy or law</a:t>
            </a:r>
          </a:p>
          <a:p>
            <a:pPr lvl="1"/>
            <a:r>
              <a:rPr lang="en-GB" sz="1600" dirty="0"/>
              <a:t>No extradition treaty with the requesting State</a:t>
            </a:r>
          </a:p>
          <a:p>
            <a:pPr lvl="1"/>
            <a:r>
              <a:rPr lang="en-GB" sz="1600" dirty="0"/>
              <a:t>Humanitarian considerations relating to the alleged offender, and extradition treaty allows for rejection of extradition requests on such grounds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411356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E17961-A525-194A-A0FF-2AA0D7967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18487" cy="1295425"/>
          </a:xfrm>
        </p:spPr>
        <p:txBody>
          <a:bodyPr/>
          <a:lstStyle/>
          <a:p>
            <a:pPr algn="ctr"/>
            <a:r>
              <a:rPr lang="en-GB" sz="2400" b="1" dirty="0"/>
              <a:t> </a:t>
            </a:r>
            <a:br>
              <a:rPr lang="en-GB" sz="2400" b="1" dirty="0"/>
            </a:br>
            <a:r>
              <a:rPr lang="en-GB" sz="2400" b="1" dirty="0">
                <a:solidFill>
                  <a:srgbClr val="C00000"/>
                </a:solidFill>
              </a:rPr>
              <a:t>Lawful use of extra-territorial jurisdiction:</a:t>
            </a:r>
            <a:br>
              <a:rPr lang="en-GB" sz="2400" b="1" dirty="0">
                <a:solidFill>
                  <a:srgbClr val="C00000"/>
                </a:solidFill>
              </a:rPr>
            </a:br>
            <a:r>
              <a:rPr lang="en-GB" sz="2000" b="1" dirty="0">
                <a:solidFill>
                  <a:srgbClr val="C00000"/>
                </a:solidFill>
              </a:rPr>
              <a:t>When the crime is an </a:t>
            </a:r>
            <a:r>
              <a:rPr lang="en-GB" sz="2000" dirty="0">
                <a:solidFill>
                  <a:srgbClr val="C00000"/>
                </a:solidFill>
              </a:rPr>
              <a:t>«</a:t>
            </a:r>
            <a:r>
              <a:rPr lang="en-GB" sz="2000" b="1" dirty="0">
                <a:solidFill>
                  <a:srgbClr val="C00000"/>
                </a:solidFill>
              </a:rPr>
              <a:t>international crime</a:t>
            </a:r>
            <a:r>
              <a:rPr lang="en-GB" sz="2000" dirty="0">
                <a:solidFill>
                  <a:srgbClr val="C00000"/>
                </a:solidFill>
              </a:rPr>
              <a:t>»</a:t>
            </a:r>
            <a:br>
              <a:rPr lang="en-GB" sz="2000" b="1" dirty="0">
                <a:solidFill>
                  <a:srgbClr val="C00000"/>
                </a:solidFill>
              </a:rPr>
            </a:br>
            <a:br>
              <a:rPr lang="en-GB" sz="1800" b="1" dirty="0"/>
            </a:br>
            <a:endParaRPr lang="en-GB" sz="1800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0A7F20-1956-304F-BB0E-FC4A3A136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556792"/>
            <a:ext cx="8064896" cy="4824536"/>
          </a:xfrm>
        </p:spPr>
        <p:txBody>
          <a:bodyPr/>
          <a:lstStyle/>
          <a:p>
            <a:r>
              <a:rPr lang="en-GB" sz="1800" b="1" dirty="0">
                <a:solidFill>
                  <a:srgbClr val="C00000"/>
                </a:solidFill>
              </a:rPr>
              <a:t>Extra-territorial jurisdiction allowed per se, the crime can be prosecuted by any State</a:t>
            </a:r>
          </a:p>
          <a:p>
            <a:pPr marL="914400" lvl="2" indent="0">
              <a:buNone/>
            </a:pPr>
            <a:r>
              <a:rPr lang="en-GB" sz="1600" dirty="0"/>
              <a:t>Definition of international crime under international law, essence:</a:t>
            </a:r>
          </a:p>
          <a:p>
            <a:pPr lvl="2">
              <a:buFont typeface="Wingdings" pitchFamily="2" charset="2"/>
              <a:buChar char="§"/>
            </a:pPr>
            <a:r>
              <a:rPr lang="en-GB" sz="1600" dirty="0"/>
              <a:t>Direct criminal law liability under general international law</a:t>
            </a:r>
          </a:p>
          <a:p>
            <a:pPr lvl="2">
              <a:buFont typeface="Wingdings" pitchFamily="2" charset="2"/>
              <a:buChar char="§"/>
            </a:pPr>
            <a:r>
              <a:rPr lang="en-GB" sz="1600" dirty="0"/>
              <a:t>Consent from other States with an interest in the matter before prosecution is </a:t>
            </a:r>
            <a:r>
              <a:rPr lang="en-GB" sz="1600" u="sng" dirty="0"/>
              <a:t>not</a:t>
            </a:r>
            <a:r>
              <a:rPr lang="en-GB" sz="1600" dirty="0"/>
              <a:t> necessary, e.g. consent from an able and willing territorial State</a:t>
            </a:r>
          </a:p>
          <a:p>
            <a:pPr lvl="2">
              <a:buFont typeface="Wingdings" pitchFamily="2" charset="2"/>
              <a:buChar char="§"/>
            </a:pPr>
            <a:r>
              <a:rPr lang="en-GB" sz="1600" dirty="0"/>
              <a:t>Encompasses today: </a:t>
            </a:r>
            <a:r>
              <a:rPr lang="en-GB" sz="1600" dirty="0">
                <a:solidFill>
                  <a:srgbClr val="C00000"/>
                </a:solidFill>
              </a:rPr>
              <a:t>CoA</a:t>
            </a:r>
            <a:r>
              <a:rPr lang="en-GB" sz="1600" dirty="0"/>
              <a:t>, </a:t>
            </a:r>
            <a:r>
              <a:rPr lang="en-GB" sz="1600" dirty="0">
                <a:solidFill>
                  <a:srgbClr val="C00000"/>
                </a:solidFill>
              </a:rPr>
              <a:t>CAH</a:t>
            </a:r>
            <a:r>
              <a:rPr lang="en-GB" sz="1600" dirty="0"/>
              <a:t>, </a:t>
            </a:r>
            <a:r>
              <a:rPr lang="en-GB" sz="1600" dirty="0">
                <a:solidFill>
                  <a:srgbClr val="C00000"/>
                </a:solidFill>
              </a:rPr>
              <a:t>genocide</a:t>
            </a:r>
            <a:r>
              <a:rPr lang="en-GB" sz="1600" dirty="0"/>
              <a:t>, </a:t>
            </a:r>
            <a:r>
              <a:rPr lang="en-GB" sz="1600" dirty="0">
                <a:solidFill>
                  <a:srgbClr val="C00000"/>
                </a:solidFill>
              </a:rPr>
              <a:t>war crimes</a:t>
            </a:r>
            <a:r>
              <a:rPr lang="en-GB" sz="1600" dirty="0"/>
              <a:t>, and arguably/most likely </a:t>
            </a:r>
            <a:r>
              <a:rPr lang="en-GB" sz="1600" dirty="0">
                <a:solidFill>
                  <a:srgbClr val="C00000"/>
                </a:solidFill>
              </a:rPr>
              <a:t>serious</a:t>
            </a:r>
            <a:r>
              <a:rPr lang="en-GB" sz="1600" dirty="0"/>
              <a:t> </a:t>
            </a:r>
            <a:r>
              <a:rPr lang="en-GB" sz="1600" dirty="0">
                <a:solidFill>
                  <a:srgbClr val="C00000"/>
                </a:solidFill>
              </a:rPr>
              <a:t>terrorist crimes, </a:t>
            </a:r>
            <a:r>
              <a:rPr lang="en-GB" sz="1600" dirty="0"/>
              <a:t>and possibly </a:t>
            </a:r>
            <a:r>
              <a:rPr lang="en-GB" sz="1600" dirty="0">
                <a:solidFill>
                  <a:srgbClr val="C00000"/>
                </a:solidFill>
              </a:rPr>
              <a:t>discrete acts of torture</a:t>
            </a:r>
          </a:p>
          <a:p>
            <a:pPr lvl="2">
              <a:buFont typeface="Wingdings" pitchFamily="2" charset="2"/>
              <a:buChar char="Ø"/>
            </a:pPr>
            <a:r>
              <a:rPr lang="en-GB" sz="1600" dirty="0"/>
              <a:t>Legal consequence: </a:t>
            </a:r>
            <a:r>
              <a:rPr lang="en-GB" sz="1600" b="1" dirty="0">
                <a:solidFill>
                  <a:srgbClr val="C00000"/>
                </a:solidFill>
              </a:rPr>
              <a:t>universal jurisdiction</a:t>
            </a:r>
            <a:r>
              <a:rPr lang="en-GB" sz="1600" dirty="0"/>
              <a:t> and thus all kinds of extraterritorial jurisdiction: </a:t>
            </a:r>
            <a:r>
              <a:rPr lang="en-GB" sz="1600" dirty="0">
                <a:solidFill>
                  <a:srgbClr val="C00000"/>
                </a:solidFill>
              </a:rPr>
              <a:t>prescriptive, adjudicative, enforcement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C00000"/>
                </a:solidFill>
              </a:rPr>
              <a:t>Limitation: Heads of State immunity (Arrest Warrant Case, ICJ 2002)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C00000"/>
                </a:solidFill>
              </a:rPr>
              <a:t>Cooperation with other States and International Criminal Tribunals may extend domestic extraterritorial jurisdiction and confine it</a:t>
            </a:r>
          </a:p>
          <a:p>
            <a:pPr lvl="2">
              <a:buFont typeface="Wingdings" pitchFamily="2" charset="2"/>
              <a:buChar char="§"/>
            </a:pPr>
            <a:r>
              <a:rPr lang="en-GB" sz="1600" dirty="0"/>
              <a:t>Extradition </a:t>
            </a:r>
            <a:r>
              <a:rPr lang="en-GB" sz="1600" u="sng" dirty="0"/>
              <a:t>to</a:t>
            </a:r>
            <a:r>
              <a:rPr lang="en-GB" sz="1600" b="1" dirty="0"/>
              <a:t> </a:t>
            </a:r>
            <a:r>
              <a:rPr lang="en-GB" sz="1600" dirty="0"/>
              <a:t>the ICC or other international tribunals (might be compulsory for member States)</a:t>
            </a:r>
          </a:p>
          <a:p>
            <a:pPr lvl="2">
              <a:buFont typeface="Wingdings" pitchFamily="2" charset="2"/>
              <a:buChar char="§"/>
            </a:pPr>
            <a:r>
              <a:rPr lang="en-GB" sz="1600" dirty="0"/>
              <a:t>Domestic prosecution of offenders “extradited” </a:t>
            </a:r>
            <a:r>
              <a:rPr lang="en-GB" sz="1600" u="sng" dirty="0"/>
              <a:t>from</a:t>
            </a:r>
            <a:r>
              <a:rPr lang="en-GB" sz="1600" dirty="0"/>
              <a:t> an ICT</a:t>
            </a:r>
          </a:p>
          <a:p>
            <a:pPr lvl="2">
              <a:buFont typeface="Wingdings" pitchFamily="2" charset="2"/>
              <a:buChar char="§"/>
            </a:pPr>
            <a:r>
              <a:rPr lang="en-GB" sz="1600" dirty="0"/>
              <a:t>Extradition to another State able and willing to prosecute the crime</a:t>
            </a:r>
          </a:p>
          <a:p>
            <a:pPr marL="457200" lvl="1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621891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E17961-A525-194A-A0FF-2AA0D7967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548680"/>
            <a:ext cx="8064127" cy="648072"/>
          </a:xfrm>
        </p:spPr>
        <p:txBody>
          <a:bodyPr/>
          <a:lstStyle/>
          <a:p>
            <a:pPr algn="ctr"/>
            <a:r>
              <a:rPr lang="en-GB" sz="2400" b="1" dirty="0"/>
              <a:t> </a:t>
            </a:r>
            <a:br>
              <a:rPr lang="en-GB" sz="2400" b="1" dirty="0"/>
            </a:br>
            <a:r>
              <a:rPr lang="en-GB" sz="2400" b="1" dirty="0">
                <a:solidFill>
                  <a:srgbClr val="C00000"/>
                </a:solidFill>
              </a:rPr>
              <a:t>Lawful use of extra-territorial jurisdiction: </a:t>
            </a:r>
            <a:br>
              <a:rPr lang="en-GB" sz="2400" b="1" dirty="0"/>
            </a:br>
            <a:r>
              <a:rPr lang="en-GB" sz="2000" b="1" dirty="0">
                <a:solidFill>
                  <a:srgbClr val="C00000"/>
                </a:solidFill>
              </a:rPr>
              <a:t>When the crime is </a:t>
            </a:r>
            <a:r>
              <a:rPr lang="en-GB" sz="2000" b="1" u="sng" dirty="0">
                <a:solidFill>
                  <a:srgbClr val="C00000"/>
                </a:solidFill>
              </a:rPr>
              <a:t>not</a:t>
            </a:r>
            <a:r>
              <a:rPr lang="en-GB" sz="2000" b="1" dirty="0">
                <a:solidFill>
                  <a:srgbClr val="C00000"/>
                </a:solidFill>
              </a:rPr>
              <a:t> an </a:t>
            </a:r>
            <a:r>
              <a:rPr lang="en-GB" sz="2000" dirty="0">
                <a:solidFill>
                  <a:srgbClr val="C00000"/>
                </a:solidFill>
              </a:rPr>
              <a:t>«</a:t>
            </a:r>
            <a:r>
              <a:rPr lang="en-GB" sz="2000" b="1" dirty="0">
                <a:solidFill>
                  <a:srgbClr val="C00000"/>
                </a:solidFill>
              </a:rPr>
              <a:t>international crime</a:t>
            </a:r>
            <a:r>
              <a:rPr lang="en-GB" sz="2000" dirty="0">
                <a:solidFill>
                  <a:srgbClr val="C00000"/>
                </a:solidFill>
              </a:rPr>
              <a:t>»</a:t>
            </a:r>
            <a:br>
              <a:rPr lang="en-GB" sz="2000" b="1" dirty="0">
                <a:solidFill>
                  <a:srgbClr val="C00000"/>
                </a:solidFill>
              </a:rPr>
            </a:br>
            <a:br>
              <a:rPr lang="en-GB" sz="2400" b="1" dirty="0"/>
            </a:br>
            <a:endParaRPr lang="en-GB" sz="2400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0A7F20-1956-304F-BB0E-FC4A3A136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255864"/>
          </a:xfrm>
        </p:spPr>
        <p:txBody>
          <a:bodyPr/>
          <a:lstStyle/>
          <a:p>
            <a:r>
              <a:rPr lang="en-GB" sz="1800" b="1" dirty="0">
                <a:solidFill>
                  <a:srgbClr val="C00000"/>
                </a:solidFill>
              </a:rPr>
              <a:t>International Law Requirements and Possibilities</a:t>
            </a:r>
          </a:p>
          <a:p>
            <a:pPr lvl="1"/>
            <a:r>
              <a:rPr lang="en-GB" sz="1600" dirty="0"/>
              <a:t>Extraterritorial jurisdiction more confined but still possible</a:t>
            </a:r>
          </a:p>
          <a:p>
            <a:pPr lvl="2"/>
            <a:r>
              <a:rPr lang="en-GB" sz="1600" dirty="0"/>
              <a:t>Does international law prohibit domestic exercise of </a:t>
            </a:r>
            <a:r>
              <a:rPr lang="en-GB" sz="1600" b="1" dirty="0">
                <a:solidFill>
                  <a:srgbClr val="C00000"/>
                </a:solidFill>
              </a:rPr>
              <a:t>universal jurisdiction</a:t>
            </a:r>
            <a:r>
              <a:rPr lang="en-GB" sz="1600" dirty="0"/>
              <a:t> with regard to </a:t>
            </a:r>
            <a:r>
              <a:rPr lang="en-GB" sz="1600" dirty="0">
                <a:solidFill>
                  <a:srgbClr val="C00000"/>
                </a:solidFill>
              </a:rPr>
              <a:t>prescriptive</a:t>
            </a:r>
            <a:r>
              <a:rPr lang="en-GB" sz="1600" dirty="0"/>
              <a:t>, </a:t>
            </a:r>
            <a:r>
              <a:rPr lang="en-GB" sz="1600" dirty="0">
                <a:solidFill>
                  <a:srgbClr val="C00000"/>
                </a:solidFill>
              </a:rPr>
              <a:t>adjudicative</a:t>
            </a:r>
            <a:r>
              <a:rPr lang="en-GB" sz="1600" dirty="0"/>
              <a:t> and </a:t>
            </a:r>
            <a:r>
              <a:rPr lang="en-GB" sz="1600" dirty="0">
                <a:solidFill>
                  <a:srgbClr val="C00000"/>
                </a:solidFill>
              </a:rPr>
              <a:t>enforcement </a:t>
            </a:r>
            <a:r>
              <a:rPr lang="en-GB" sz="1600" dirty="0"/>
              <a:t>jurisdiction? In practice the legal question tend to concern adjudicative powers. </a:t>
            </a:r>
          </a:p>
          <a:p>
            <a:pPr lvl="2"/>
            <a:r>
              <a:rPr lang="en-GB" sz="1600" dirty="0"/>
              <a:t>State practice differs, restraint might not be related to international law</a:t>
            </a:r>
          </a:p>
          <a:p>
            <a:pPr lvl="2"/>
            <a:r>
              <a:rPr lang="en-GB" sz="1600" dirty="0"/>
              <a:t>Many States have quite broad prescriptive extraterritorial jurisdiction while being careful with actual prosecution based on universal jurisdiction</a:t>
            </a:r>
          </a:p>
          <a:p>
            <a:pPr lvl="2"/>
            <a:r>
              <a:rPr lang="en-GB" sz="1600" dirty="0"/>
              <a:t>Absolute version of UJ not supported by CIL while conditional UJ allowed:</a:t>
            </a:r>
          </a:p>
          <a:p>
            <a:pPr lvl="3"/>
            <a:r>
              <a:rPr lang="en-GB" sz="1600" dirty="0"/>
              <a:t>Serious crimes, heads of state immunity, express or implied consent by territorial state/active nationality state </a:t>
            </a:r>
          </a:p>
          <a:p>
            <a:pPr lvl="2"/>
            <a:r>
              <a:rPr lang="en-GB" sz="1600" dirty="0"/>
              <a:t>Common in domestic law: prosecution requires presence in the territory and public interest</a:t>
            </a:r>
          </a:p>
          <a:p>
            <a:pPr lvl="1"/>
            <a:r>
              <a:rPr lang="en-GB" sz="1600" dirty="0"/>
              <a:t>International law also allows for:</a:t>
            </a:r>
          </a:p>
          <a:p>
            <a:pPr lvl="2"/>
            <a:r>
              <a:rPr lang="en-GB" sz="1600" b="1" dirty="0">
                <a:solidFill>
                  <a:srgbClr val="C00000"/>
                </a:solidFill>
              </a:rPr>
              <a:t>active personality jurisdiction</a:t>
            </a:r>
            <a:r>
              <a:rPr lang="en-GB" sz="1600" dirty="0"/>
              <a:t> (the accused is national/resident of the prosecuting State while the criminal act is committed abroad)</a:t>
            </a:r>
          </a:p>
          <a:p>
            <a:pPr lvl="2"/>
            <a:r>
              <a:rPr lang="en-GB" sz="1600" b="1" dirty="0">
                <a:solidFill>
                  <a:srgbClr val="C00000"/>
                </a:solidFill>
              </a:rPr>
              <a:t>passive nationality jurisdiction</a:t>
            </a:r>
            <a:r>
              <a:rPr lang="en-GB" sz="1600" dirty="0"/>
              <a:t> (the victim, which may include a State directly affected by the criminal conduct, is a national/resident of the prosecuting State while the crime is committed abroad) </a:t>
            </a:r>
          </a:p>
          <a:p>
            <a:pPr marL="914400" lvl="2" indent="0">
              <a:buNone/>
            </a:pPr>
            <a:endParaRPr lang="en-GB" sz="1600" dirty="0"/>
          </a:p>
          <a:p>
            <a:pPr lvl="1"/>
            <a:endParaRPr lang="en-GB" sz="1600" dirty="0"/>
          </a:p>
          <a:p>
            <a:pPr marL="457200" lvl="1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40911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E17961-A525-194A-A0FF-2AA0D7967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863377"/>
          </a:xfrm>
        </p:spPr>
        <p:txBody>
          <a:bodyPr/>
          <a:lstStyle/>
          <a:p>
            <a:pPr algn="ctr"/>
            <a:r>
              <a:rPr lang="en-GB" sz="2400" b="1" dirty="0"/>
              <a:t> </a:t>
            </a:r>
            <a:br>
              <a:rPr lang="en-GB" sz="2400" b="1" dirty="0"/>
            </a:br>
            <a:r>
              <a:rPr lang="en-GB" sz="2400" b="1" dirty="0">
                <a:solidFill>
                  <a:srgbClr val="C00000"/>
                </a:solidFill>
              </a:rPr>
              <a:t>Trends of Expansion – </a:t>
            </a:r>
            <a:br>
              <a:rPr lang="en-GB" sz="2400" b="1" dirty="0">
                <a:solidFill>
                  <a:srgbClr val="C00000"/>
                </a:solidFill>
              </a:rPr>
            </a:br>
            <a:r>
              <a:rPr lang="en-GB" sz="2400" b="1" dirty="0">
                <a:solidFill>
                  <a:srgbClr val="C00000"/>
                </a:solidFill>
              </a:rPr>
              <a:t>Domestic Legislation on Extra-territorial Jurisdiction</a:t>
            </a:r>
            <a:br>
              <a:rPr lang="en-GB" sz="2400" b="1" dirty="0"/>
            </a:br>
            <a:endParaRPr lang="en-GB" sz="2400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0A7F20-1956-304F-BB0E-FC4A3A136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" y="1268760"/>
            <a:ext cx="8229600" cy="5255865"/>
          </a:xfrm>
        </p:spPr>
        <p:txBody>
          <a:bodyPr/>
          <a:lstStyle/>
          <a:p>
            <a:r>
              <a:rPr lang="en-GB" sz="1800" b="1" dirty="0">
                <a:solidFill>
                  <a:srgbClr val="C00000"/>
                </a:solidFill>
              </a:rPr>
              <a:t>Expansion of domestic legal bases for international crimes</a:t>
            </a:r>
          </a:p>
          <a:p>
            <a:pPr lvl="1"/>
            <a:r>
              <a:rPr lang="en-GB" sz="1600" dirty="0"/>
              <a:t>More States with prescriptive extraterritorial jurisdiction including UJ:</a:t>
            </a:r>
          </a:p>
          <a:p>
            <a:pPr marL="857250" lvl="2" indent="0">
              <a:buNone/>
            </a:pPr>
            <a:r>
              <a:rPr lang="en-GB" sz="1600" dirty="0"/>
              <a:t>Amnesty International, </a:t>
            </a:r>
            <a:r>
              <a:rPr lang="en-GB" sz="1600" i="1" dirty="0"/>
              <a:t>Universal Jurisdiction – A Preliminary survey of legislation</a:t>
            </a:r>
            <a:r>
              <a:rPr lang="en-GB" sz="1600" dirty="0"/>
              <a:t> (2012 update), p. 1-2: 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GB" sz="1600" dirty="0"/>
              <a:t>147 out of 193 states have provided for UJ over </a:t>
            </a:r>
            <a:r>
              <a:rPr lang="en-GB" sz="1600" b="1" dirty="0">
                <a:solidFill>
                  <a:srgbClr val="C00000"/>
                </a:solidFill>
              </a:rPr>
              <a:t>CAH</a:t>
            </a:r>
            <a:r>
              <a:rPr lang="en-GB" sz="1600" dirty="0"/>
              <a:t>, </a:t>
            </a:r>
            <a:r>
              <a:rPr lang="en-GB" sz="1600" b="1" dirty="0">
                <a:solidFill>
                  <a:srgbClr val="C00000"/>
                </a:solidFill>
              </a:rPr>
              <a:t>war crimes</a:t>
            </a:r>
            <a:r>
              <a:rPr lang="en-GB" sz="1600" dirty="0"/>
              <a:t>, </a:t>
            </a:r>
            <a:r>
              <a:rPr lang="en-GB" sz="1600" b="1" dirty="0">
                <a:solidFill>
                  <a:srgbClr val="C00000"/>
                </a:solidFill>
              </a:rPr>
              <a:t>genocide</a:t>
            </a:r>
            <a:r>
              <a:rPr lang="en-GB" sz="1600" dirty="0"/>
              <a:t> and </a:t>
            </a:r>
            <a:r>
              <a:rPr lang="en-GB" sz="1600" dirty="0">
                <a:solidFill>
                  <a:srgbClr val="C00000"/>
                </a:solidFill>
              </a:rPr>
              <a:t>discrete acts of torture (IC?),</a:t>
            </a:r>
            <a:r>
              <a:rPr lang="en-GB" sz="1600" dirty="0"/>
              <a:t> or at least one of these crimes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GB" sz="1600" dirty="0"/>
              <a:t>16 more states could exercise UJ over conduct amounting to such a crime, under the rubric of a non-international crime (e.g. murder)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GB" sz="1600" dirty="0"/>
              <a:t>AI: This does not mean active prosecution of such crimes/conduct (prescriptive UJ may not imply active use of UJ, for different reasons)</a:t>
            </a:r>
          </a:p>
          <a:p>
            <a:r>
              <a:rPr lang="en-GB" sz="1800" b="1" dirty="0">
                <a:solidFill>
                  <a:srgbClr val="C00000"/>
                </a:solidFill>
              </a:rPr>
              <a:t>Expansion of domestic legal bases for other crimes</a:t>
            </a:r>
          </a:p>
          <a:p>
            <a:pPr lvl="1"/>
            <a:r>
              <a:rPr lang="en-GB" sz="1600" dirty="0"/>
              <a:t>More States with prescriptive extraterritorial jurisdiction for </a:t>
            </a:r>
            <a:r>
              <a:rPr lang="en-GB" sz="1600" b="1" dirty="0">
                <a:solidFill>
                  <a:srgbClr val="C00000"/>
                </a:solidFill>
              </a:rPr>
              <a:t>CoA,</a:t>
            </a:r>
            <a:r>
              <a:rPr lang="en-GB" sz="1600" dirty="0"/>
              <a:t> linked to ratification of Kampala amendment (43 States have ratified) </a:t>
            </a:r>
          </a:p>
          <a:p>
            <a:pPr lvl="1"/>
            <a:r>
              <a:rPr lang="en-GB" sz="1600" dirty="0"/>
              <a:t>More States with prescriptive extra-territorial jurisdiction for </a:t>
            </a:r>
            <a:r>
              <a:rPr lang="en-GB" sz="1600" b="1" dirty="0">
                <a:solidFill>
                  <a:srgbClr val="C00000"/>
                </a:solidFill>
              </a:rPr>
              <a:t>terrorist crimes</a:t>
            </a:r>
            <a:r>
              <a:rPr lang="en-GB" sz="1600" dirty="0"/>
              <a:t> after 9/11 (almost all States) </a:t>
            </a:r>
          </a:p>
          <a:p>
            <a:pPr lvl="1"/>
            <a:r>
              <a:rPr lang="en-GB" sz="1600" dirty="0"/>
              <a:t>More States with prescriptive extra-territorial jurisdiction for </a:t>
            </a:r>
            <a:r>
              <a:rPr lang="en-GB" sz="1600" dirty="0">
                <a:solidFill>
                  <a:srgbClr val="C00000"/>
                </a:solidFill>
              </a:rPr>
              <a:t>other crimes</a:t>
            </a:r>
            <a:r>
              <a:rPr lang="en-GB" sz="1600" dirty="0"/>
              <a:t>, e.g. as required by the Istanbul Convention on violence against women</a:t>
            </a:r>
          </a:p>
          <a:p>
            <a:pPr marL="857250" lvl="2" indent="0">
              <a:buNone/>
            </a:pPr>
            <a:r>
              <a:rPr lang="en-GB" sz="1400" b="1" dirty="0"/>
              <a:t>Example:</a:t>
            </a:r>
            <a:r>
              <a:rPr lang="en-GB" sz="1400" dirty="0"/>
              <a:t> </a:t>
            </a:r>
            <a:r>
              <a:rPr lang="en-GB" sz="1400" b="1" dirty="0">
                <a:solidFill>
                  <a:srgbClr val="C00000"/>
                </a:solidFill>
              </a:rPr>
              <a:t>UK</a:t>
            </a:r>
            <a:r>
              <a:rPr lang="en-GB" sz="1400" dirty="0">
                <a:solidFill>
                  <a:srgbClr val="C00000"/>
                </a:solidFill>
              </a:rPr>
              <a:t> now provides for active nationality jurisdiction over offences committed abroad in a domestic abuse context; </a:t>
            </a:r>
            <a:r>
              <a:rPr lang="en-GB" sz="1400" b="1" dirty="0">
                <a:solidFill>
                  <a:srgbClr val="C00000"/>
                </a:solidFill>
              </a:rPr>
              <a:t>murder</a:t>
            </a:r>
            <a:r>
              <a:rPr lang="en-GB" sz="1400" dirty="0">
                <a:solidFill>
                  <a:srgbClr val="C00000"/>
                </a:solidFill>
              </a:rPr>
              <a:t>, </a:t>
            </a:r>
            <a:r>
              <a:rPr lang="en-GB" sz="1400" b="1" dirty="0">
                <a:solidFill>
                  <a:srgbClr val="C00000"/>
                </a:solidFill>
              </a:rPr>
              <a:t>forced marriage</a:t>
            </a:r>
            <a:r>
              <a:rPr lang="en-GB" sz="1400" dirty="0">
                <a:solidFill>
                  <a:srgbClr val="C00000"/>
                </a:solidFill>
              </a:rPr>
              <a:t>, </a:t>
            </a:r>
            <a:r>
              <a:rPr lang="en-GB" sz="1400" b="1" dirty="0">
                <a:solidFill>
                  <a:srgbClr val="C00000"/>
                </a:solidFill>
              </a:rPr>
              <a:t>sexual offences</a:t>
            </a:r>
            <a:endParaRPr lang="en-GB" sz="1400" b="1" dirty="0"/>
          </a:p>
          <a:p>
            <a:pPr lvl="1">
              <a:buFont typeface="Arial" panose="020B0604020202020204" pitchFamily="34" charset="0"/>
              <a:buChar char="•"/>
            </a:pPr>
            <a:endParaRPr lang="en-GB" sz="1800" b="1" dirty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sz="1600" b="1" dirty="0">
              <a:solidFill>
                <a:srgbClr val="C00000"/>
              </a:solidFill>
            </a:endParaRPr>
          </a:p>
          <a:p>
            <a:pPr marL="1314450" lvl="3" indent="0">
              <a:buNone/>
            </a:pPr>
            <a:endParaRPr lang="en-GB" sz="1600" dirty="0"/>
          </a:p>
          <a:p>
            <a:pPr marL="457200" lvl="1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47524109"/>
      </p:ext>
    </p:extLst>
  </p:cSld>
  <p:clrMapOvr>
    <a:masterClrMapping/>
  </p:clrMapOvr>
</p:sld>
</file>

<file path=ppt/theme/theme1.xml><?xml version="1.0" encoding="utf-8"?>
<a:theme xmlns:a="http://schemas.openxmlformats.org/drawingml/2006/main" name="ICLSession10">
  <a:themeElements>
    <a:clrScheme name="UiB_04_LysarkSkjerm05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BBC7"/>
      </a:accent1>
      <a:accent2>
        <a:srgbClr val="005473"/>
      </a:accent2>
      <a:accent3>
        <a:srgbClr val="FFFFFF"/>
      </a:accent3>
      <a:accent4>
        <a:srgbClr val="000000"/>
      </a:accent4>
      <a:accent5>
        <a:srgbClr val="CADAE0"/>
      </a:accent5>
      <a:accent6>
        <a:srgbClr val="004B68"/>
      </a:accent6>
      <a:hlink>
        <a:srgbClr val="77AF00"/>
      </a:hlink>
      <a:folHlink>
        <a:srgbClr val="D95900"/>
      </a:folHlink>
    </a:clrScheme>
    <a:fontScheme name="UiB_04_LysarkSkjerm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iB_04_LysarkSkjerm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B_04_LysarkSkjerm0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B_04_LysarkSkjerm0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B_04_LysarkSkjerm0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B_04_LysarkSkjerm0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B_04_LysarkSkjerm0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B_04_LysarkSkjerm0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B_04_LysarkSkjerm0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B_04_LysarkSkjerm0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B_04_LysarkSkjerm0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B_04_LysarkSkjerm0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B_04_LysarkSkjerm0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B_04_LysarkSkjerm05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BBC7"/>
        </a:accent1>
        <a:accent2>
          <a:srgbClr val="005473"/>
        </a:accent2>
        <a:accent3>
          <a:srgbClr val="FFFFFF"/>
        </a:accent3>
        <a:accent4>
          <a:srgbClr val="000000"/>
        </a:accent4>
        <a:accent5>
          <a:srgbClr val="CADAE0"/>
        </a:accent5>
        <a:accent6>
          <a:srgbClr val="004B68"/>
        </a:accent6>
        <a:hlink>
          <a:srgbClr val="77AF00"/>
        </a:hlink>
        <a:folHlink>
          <a:srgbClr val="D95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ICLSession10</Template>
  <TotalTime>46499</TotalTime>
  <Words>2044</Words>
  <Application>Microsoft Macintosh PowerPoint</Application>
  <PresentationFormat>Skjermfremvisning (4:3)</PresentationFormat>
  <Paragraphs>150</Paragraphs>
  <Slides>14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7" baseType="lpstr">
      <vt:lpstr>Arial</vt:lpstr>
      <vt:lpstr>Wingdings</vt:lpstr>
      <vt:lpstr>ICLSession10</vt:lpstr>
      <vt:lpstr>   The expansion of extra-territorial  jurisdiction:  An alternative to extradition  </vt:lpstr>
      <vt:lpstr> Key questions</vt:lpstr>
      <vt:lpstr> Preconditions for the active use of extra-territorial criminal jurisdiction </vt:lpstr>
      <vt:lpstr> Trends in the use of extra-territorial jurisdiction</vt:lpstr>
      <vt:lpstr>«Extra-territorial jurisdiction»</vt:lpstr>
      <vt:lpstr> Possible extra-territorial jurisdiction:  Extradition is prohibited by international law or is not desirable </vt:lpstr>
      <vt:lpstr>  Lawful use of extra-territorial jurisdiction: When the crime is an «international crime»  </vt:lpstr>
      <vt:lpstr>  Lawful use of extra-territorial jurisdiction:  When the crime is not an «international crime»  </vt:lpstr>
      <vt:lpstr>  Trends of Expansion –  Domestic Legislation on Extra-territorial Jurisdiction </vt:lpstr>
      <vt:lpstr>  Trends of Expansion –  Domestic Extra-territorial Adjudication </vt:lpstr>
      <vt:lpstr>  Trends of Expansion –  Domestic Extra-territorial Adjudication (cont.) </vt:lpstr>
      <vt:lpstr>New trend?</vt:lpstr>
      <vt:lpstr>  Trends of Expansion –  Domestic Extra-territorial Adjudication (cont.) </vt:lpstr>
      <vt:lpstr>  International Criminal Justice as an alternative to inter-state extradition and domestic prosecution 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Circumstances  Excluding Criminal Liability</dc:title>
  <dc:creator>Terje Einarsen</dc:creator>
  <cp:lastModifiedBy>Terje Einarsen</cp:lastModifiedBy>
  <cp:revision>63</cp:revision>
  <cp:lastPrinted>2022-09-02T13:47:48Z</cp:lastPrinted>
  <dcterms:created xsi:type="dcterms:W3CDTF">2016-10-30T19:04:40Z</dcterms:created>
  <dcterms:modified xsi:type="dcterms:W3CDTF">2022-09-08T14:21:41Z</dcterms:modified>
</cp:coreProperties>
</file>