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58" r:id="rId5"/>
    <p:sldId id="259" r:id="rId6"/>
    <p:sldId id="260" r:id="rId7"/>
    <p:sldId id="261" r:id="rId8"/>
    <p:sldId id="272"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3A7A-C606-7F43-681B-4BDF3182A0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0F7F2B1-105B-0612-35DD-DFBF33A32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00266E8-26E0-A854-11FE-F075DA709049}"/>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5" name="Footer Placeholder 4">
            <a:extLst>
              <a:ext uri="{FF2B5EF4-FFF2-40B4-BE49-F238E27FC236}">
                <a16:creationId xmlns:a16="http://schemas.microsoft.com/office/drawing/2014/main" id="{B746BEA0-4300-729A-3399-B00342BAE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06DB1-570B-1463-FDCE-46E544F94394}"/>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297491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A8CF-8603-F9DF-1E0C-23A8786B763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1CFE775-F7D8-75FD-BD3B-A8ED28D525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4F9C6B-E1EC-A970-7DC3-C134936F97E2}"/>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5" name="Footer Placeholder 4">
            <a:extLst>
              <a:ext uri="{FF2B5EF4-FFF2-40B4-BE49-F238E27FC236}">
                <a16:creationId xmlns:a16="http://schemas.microsoft.com/office/drawing/2014/main" id="{36900EAC-BFE2-BBB3-2A70-D942FAF0F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9AB18-CB92-22E6-E71C-0D884B2424E7}"/>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70379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46371-F958-D3F8-2546-8830D7BF4B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F76391-A82C-DAC1-1BA1-1F2538153CD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670E72-1DC7-A88D-0B00-DC0019903A16}"/>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5" name="Footer Placeholder 4">
            <a:extLst>
              <a:ext uri="{FF2B5EF4-FFF2-40B4-BE49-F238E27FC236}">
                <a16:creationId xmlns:a16="http://schemas.microsoft.com/office/drawing/2014/main" id="{A23082B9-96B4-A6D4-27B2-C63E164B1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FE0B4-CF32-E689-4ACD-EFB9FC40BCB9}"/>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257986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0097-6A2A-F573-F2C1-4FE2BFFF03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93619A-40F0-E443-8410-4AD2A7BB4D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56305F-737E-34E1-1769-E647582911FF}"/>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5" name="Footer Placeholder 4">
            <a:extLst>
              <a:ext uri="{FF2B5EF4-FFF2-40B4-BE49-F238E27FC236}">
                <a16:creationId xmlns:a16="http://schemas.microsoft.com/office/drawing/2014/main" id="{7D11DDEB-B507-777F-BB85-6D312DDC3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CAFFB-B689-7C1A-1B5D-ACE753B08EFD}"/>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243367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8694-5E7B-2EC1-2E3D-DD1B9695D3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CA823D3-100E-1F65-AB32-78A42DA75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5EDC4A-2AE1-EEF3-B2FD-FCB2ED474E7C}"/>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5" name="Footer Placeholder 4">
            <a:extLst>
              <a:ext uri="{FF2B5EF4-FFF2-40B4-BE49-F238E27FC236}">
                <a16:creationId xmlns:a16="http://schemas.microsoft.com/office/drawing/2014/main" id="{B9E56AC0-1117-EF4F-D646-75876E725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31CF1-F39B-B4DE-7D4C-AEA83ABA56F1}"/>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3749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5E00-565C-1BD3-3C08-427C2E69B5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DA115-65DD-F997-7826-2F63CA146E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70E0F1-8DD2-A5E7-2358-47AD98AB96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2C894B5-C2AA-D6FE-7042-49ACEE6C9059}"/>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6" name="Footer Placeholder 5">
            <a:extLst>
              <a:ext uri="{FF2B5EF4-FFF2-40B4-BE49-F238E27FC236}">
                <a16:creationId xmlns:a16="http://schemas.microsoft.com/office/drawing/2014/main" id="{D4849EB3-35B1-3009-12E0-62C780E1D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3C060-D8B6-A66F-82C0-539451C1B795}"/>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169172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875A-B6BD-C87D-EA2E-E772908ACC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37CDA8-6BB3-CDFD-A5FA-00C2082D8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2D86C0-9239-006A-7165-7B6CD200395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9256B74-3241-DDAC-8ED4-C8BAE147A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A77BB71-23CF-F733-6ADC-99A397DF20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3ABD20D-7B64-E61B-A319-7553F84EC4C7}"/>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8" name="Footer Placeholder 7">
            <a:extLst>
              <a:ext uri="{FF2B5EF4-FFF2-40B4-BE49-F238E27FC236}">
                <a16:creationId xmlns:a16="http://schemas.microsoft.com/office/drawing/2014/main" id="{181F05E5-554E-2B35-E1F0-81D576CA4F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12CC79-9BCA-D3B1-12D2-C47E340FDDA4}"/>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280188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ADAF-B5E8-8469-754D-F7FB460D72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1D3B73A-93A0-F14D-A474-44D7387671B3}"/>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4" name="Footer Placeholder 3">
            <a:extLst>
              <a:ext uri="{FF2B5EF4-FFF2-40B4-BE49-F238E27FC236}">
                <a16:creationId xmlns:a16="http://schemas.microsoft.com/office/drawing/2014/main" id="{AAA78689-7CA0-0471-9CEB-903BE3C2D3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F141F-6A1B-8A14-4E62-55CFDF265B3F}"/>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108976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A2AA2-5449-6AE6-09A9-2975D2EAECEE}"/>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3" name="Footer Placeholder 2">
            <a:extLst>
              <a:ext uri="{FF2B5EF4-FFF2-40B4-BE49-F238E27FC236}">
                <a16:creationId xmlns:a16="http://schemas.microsoft.com/office/drawing/2014/main" id="{8539CEB5-2F4C-B292-3A12-5FF363828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875396-3A05-478C-7329-31FE1279A96E}"/>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39677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14E4-E6A1-4E62-BD8A-A4EDE9AD8A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422601-AFF5-2734-BF22-180023C04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46EE332-DC70-AA40-E312-0E79F02A9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454424-AD10-F703-02CC-070B9EAF118D}"/>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6" name="Footer Placeholder 5">
            <a:extLst>
              <a:ext uri="{FF2B5EF4-FFF2-40B4-BE49-F238E27FC236}">
                <a16:creationId xmlns:a16="http://schemas.microsoft.com/office/drawing/2014/main" id="{B38D2355-0EBD-DA31-A889-C9B74FB31E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130A5-7129-FCFA-E9B5-795108BDCE68}"/>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230623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613B-939E-28CF-EDB4-3E96B9754E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FB1CCE-EAFB-3EEA-75EC-8FC0B6C12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766A0B-E13A-C457-2044-21B271ACF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22A302-2D40-156C-B792-A65102BAD802}"/>
              </a:ext>
            </a:extLst>
          </p:cNvPr>
          <p:cNvSpPr>
            <a:spLocks noGrp="1"/>
          </p:cNvSpPr>
          <p:nvPr>
            <p:ph type="dt" sz="half" idx="10"/>
          </p:nvPr>
        </p:nvSpPr>
        <p:spPr/>
        <p:txBody>
          <a:bodyPr/>
          <a:lstStyle/>
          <a:p>
            <a:fld id="{776D2120-E54F-4946-A2E3-ACE169309C5C}" type="datetimeFigureOut">
              <a:rPr lang="en-US" smtClean="0"/>
              <a:t>9/4/22</a:t>
            </a:fld>
            <a:endParaRPr lang="en-US"/>
          </a:p>
        </p:txBody>
      </p:sp>
      <p:sp>
        <p:nvSpPr>
          <p:cNvPr id="6" name="Footer Placeholder 5">
            <a:extLst>
              <a:ext uri="{FF2B5EF4-FFF2-40B4-BE49-F238E27FC236}">
                <a16:creationId xmlns:a16="http://schemas.microsoft.com/office/drawing/2014/main" id="{8C14D745-6FB0-E7A1-E488-19573A5FB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EF574-7631-8550-27BE-BB3BE09BC96A}"/>
              </a:ext>
            </a:extLst>
          </p:cNvPr>
          <p:cNvSpPr>
            <a:spLocks noGrp="1"/>
          </p:cNvSpPr>
          <p:nvPr>
            <p:ph type="sldNum" sz="quarter" idx="12"/>
          </p:nvPr>
        </p:nvSpPr>
        <p:spPr/>
        <p:txBody>
          <a:bodyPr/>
          <a:lstStyle/>
          <a:p>
            <a:fld id="{0DF0ED87-C3FA-4246-9019-B7FECE286EF7}" type="slidenum">
              <a:rPr lang="en-US" smtClean="0"/>
              <a:t>‹#›</a:t>
            </a:fld>
            <a:endParaRPr lang="en-US"/>
          </a:p>
        </p:txBody>
      </p:sp>
    </p:spTree>
    <p:extLst>
      <p:ext uri="{BB962C8B-B14F-4D97-AF65-F5344CB8AC3E}">
        <p14:creationId xmlns:p14="http://schemas.microsoft.com/office/powerpoint/2010/main" val="272082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91FB9-56CE-A2CA-0612-4935BAD53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B54973-87E7-1CC3-C5CE-8F0A38368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0CDD09-2A42-0872-380F-38D872946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D2120-E54F-4946-A2E3-ACE169309C5C}" type="datetimeFigureOut">
              <a:rPr lang="en-US" smtClean="0"/>
              <a:t>9/4/22</a:t>
            </a:fld>
            <a:endParaRPr lang="en-US"/>
          </a:p>
        </p:txBody>
      </p:sp>
      <p:sp>
        <p:nvSpPr>
          <p:cNvPr id="5" name="Footer Placeholder 4">
            <a:extLst>
              <a:ext uri="{FF2B5EF4-FFF2-40B4-BE49-F238E27FC236}">
                <a16:creationId xmlns:a16="http://schemas.microsoft.com/office/drawing/2014/main" id="{69943014-A2FC-8B39-5154-0F1A1C500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5941B0-B07C-9938-75EF-B83220B52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0ED87-C3FA-4246-9019-B7FECE286EF7}" type="slidenum">
              <a:rPr lang="en-US" smtClean="0"/>
              <a:t>‹#›</a:t>
            </a:fld>
            <a:endParaRPr lang="en-US"/>
          </a:p>
        </p:txBody>
      </p:sp>
    </p:spTree>
    <p:extLst>
      <p:ext uri="{BB962C8B-B14F-4D97-AF65-F5344CB8AC3E}">
        <p14:creationId xmlns:p14="http://schemas.microsoft.com/office/powerpoint/2010/main" val="1507959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199C-931E-5D41-0E5C-3FAFBD66C276}"/>
              </a:ext>
            </a:extLst>
          </p:cNvPr>
          <p:cNvSpPr>
            <a:spLocks noGrp="1"/>
          </p:cNvSpPr>
          <p:nvPr>
            <p:ph type="ctrTitle"/>
          </p:nvPr>
        </p:nvSpPr>
        <p:spPr>
          <a:xfrm>
            <a:off x="1524000" y="1122363"/>
            <a:ext cx="9144000" cy="1655762"/>
          </a:xfrm>
        </p:spPr>
        <p:txBody>
          <a:bodyPr/>
          <a:lstStyle/>
          <a:p>
            <a:r>
              <a:rPr lang="en-US" dirty="0">
                <a:solidFill>
                  <a:schemeClr val="accent1">
                    <a:lumMod val="50000"/>
                  </a:schemeClr>
                </a:solidFill>
              </a:rPr>
              <a:t>The Forum Bar</a:t>
            </a:r>
          </a:p>
        </p:txBody>
      </p:sp>
    </p:spTree>
    <p:extLst>
      <p:ext uri="{BB962C8B-B14F-4D97-AF65-F5344CB8AC3E}">
        <p14:creationId xmlns:p14="http://schemas.microsoft.com/office/powerpoint/2010/main" val="347228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1DE4-75A8-C6C5-E125-EDAA2459B186}"/>
              </a:ext>
            </a:extLst>
          </p:cNvPr>
          <p:cNvSpPr>
            <a:spLocks noGrp="1"/>
          </p:cNvSpPr>
          <p:nvPr>
            <p:ph type="title"/>
          </p:nvPr>
        </p:nvSpPr>
        <p:spPr>
          <a:xfrm>
            <a:off x="838200" y="365125"/>
            <a:ext cx="10515600" cy="1460500"/>
          </a:xfrm>
        </p:spPr>
        <p:txBody>
          <a:bodyPr>
            <a:normAutofit fontScale="90000"/>
          </a:bodyPr>
          <a:lstStyle/>
          <a:p>
            <a:r>
              <a:rPr lang="en-GB" sz="3600" b="1" dirty="0">
                <a:solidFill>
                  <a:schemeClr val="accent1">
                    <a:lumMod val="50000"/>
                  </a:schemeClr>
                </a:solidFill>
              </a:rPr>
              <a:t>The place where most of the loss or harm resulting from the extradition offence occurred or was intended to occur</a:t>
            </a:r>
            <a:br>
              <a:rPr lang="en-GB" dirty="0"/>
            </a:br>
            <a:endParaRPr lang="en-US" dirty="0"/>
          </a:p>
        </p:txBody>
      </p:sp>
      <p:sp>
        <p:nvSpPr>
          <p:cNvPr id="3" name="Content Placeholder 2">
            <a:extLst>
              <a:ext uri="{FF2B5EF4-FFF2-40B4-BE49-F238E27FC236}">
                <a16:creationId xmlns:a16="http://schemas.microsoft.com/office/drawing/2014/main" id="{E53B6E1B-A864-E1B8-36F5-2AD052DA13F6}"/>
              </a:ext>
            </a:extLst>
          </p:cNvPr>
          <p:cNvSpPr>
            <a:spLocks noGrp="1"/>
          </p:cNvSpPr>
          <p:nvPr>
            <p:ph idx="1"/>
          </p:nvPr>
        </p:nvSpPr>
        <p:spPr/>
        <p:txBody>
          <a:bodyPr/>
          <a:lstStyle/>
          <a:p>
            <a:pPr marL="0" indent="0" fontAlgn="base">
              <a:buNone/>
            </a:pPr>
            <a:endParaRPr lang="en-GB" dirty="0">
              <a:solidFill>
                <a:schemeClr val="accent1"/>
              </a:solidFill>
            </a:endParaRPr>
          </a:p>
          <a:p>
            <a:pPr fontAlgn="base"/>
            <a:r>
              <a:rPr lang="en-GB" dirty="0">
                <a:solidFill>
                  <a:schemeClr val="accent1"/>
                </a:solidFill>
              </a:rPr>
              <a:t>Usually a very weighty factor – </a:t>
            </a:r>
            <a:r>
              <a:rPr lang="en-GB" i="1" u="sng" dirty="0">
                <a:solidFill>
                  <a:schemeClr val="accent1"/>
                </a:solidFill>
              </a:rPr>
              <a:t>Love</a:t>
            </a:r>
            <a:r>
              <a:rPr lang="en-GB" dirty="0">
                <a:solidFill>
                  <a:schemeClr val="accent1"/>
                </a:solidFill>
              </a:rPr>
              <a:t>, para 28</a:t>
            </a:r>
          </a:p>
          <a:p>
            <a:pPr fontAlgn="base"/>
            <a:endParaRPr lang="en-GB" dirty="0">
              <a:solidFill>
                <a:schemeClr val="accent1"/>
              </a:solidFill>
            </a:endParaRPr>
          </a:p>
          <a:p>
            <a:r>
              <a:rPr lang="en-GB" dirty="0">
                <a:solidFill>
                  <a:schemeClr val="accent1"/>
                </a:solidFill>
              </a:rPr>
              <a:t>But not definitive, even where all the harm occurred in the requesting state – </a:t>
            </a:r>
            <a:r>
              <a:rPr lang="en-GB" i="1" u="sng" dirty="0">
                <a:solidFill>
                  <a:schemeClr val="accent1"/>
                </a:solidFill>
              </a:rPr>
              <a:t>Love</a:t>
            </a:r>
            <a:r>
              <a:rPr lang="en-GB" dirty="0">
                <a:solidFill>
                  <a:schemeClr val="accent1"/>
                </a:solidFill>
              </a:rPr>
              <a:t>, para 17; </a:t>
            </a:r>
            <a:r>
              <a:rPr lang="en-GB" i="1" u="sng" dirty="0">
                <a:solidFill>
                  <a:schemeClr val="accent1"/>
                </a:solidFill>
              </a:rPr>
              <a:t>McDaid v USA</a:t>
            </a:r>
            <a:r>
              <a:rPr lang="en-GB" dirty="0">
                <a:solidFill>
                  <a:schemeClr val="accent1"/>
                </a:solidFill>
              </a:rPr>
              <a:t> [2020] EWHC 1527 (Admin), para 24, </a:t>
            </a:r>
            <a:r>
              <a:rPr lang="en-GB" i="1" u="sng" dirty="0">
                <a:solidFill>
                  <a:schemeClr val="accent1"/>
                </a:solidFill>
              </a:rPr>
              <a:t>Scott v USA</a:t>
            </a:r>
            <a:r>
              <a:rPr lang="en-GB" u="sng" dirty="0">
                <a:solidFill>
                  <a:schemeClr val="accent1"/>
                </a:solidFill>
              </a:rPr>
              <a:t> </a:t>
            </a:r>
            <a:r>
              <a:rPr lang="en-GB" dirty="0">
                <a:solidFill>
                  <a:schemeClr val="accent1"/>
                </a:solidFill>
              </a:rPr>
              <a:t>[2018] EWHC 2021 (Admin) at paras. 38-39.</a:t>
            </a:r>
          </a:p>
          <a:p>
            <a:endParaRPr lang="en-US" dirty="0"/>
          </a:p>
        </p:txBody>
      </p:sp>
    </p:spTree>
    <p:extLst>
      <p:ext uri="{BB962C8B-B14F-4D97-AF65-F5344CB8AC3E}">
        <p14:creationId xmlns:p14="http://schemas.microsoft.com/office/powerpoint/2010/main" val="154022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0827-D33A-F77B-8A2B-2E809AB3A577}"/>
              </a:ext>
            </a:extLst>
          </p:cNvPr>
          <p:cNvSpPr>
            <a:spLocks noGrp="1"/>
          </p:cNvSpPr>
          <p:nvPr>
            <p:ph type="title"/>
          </p:nvPr>
        </p:nvSpPr>
        <p:spPr/>
        <p:txBody>
          <a:bodyPr>
            <a:normAutofit/>
          </a:bodyPr>
          <a:lstStyle/>
          <a:p>
            <a:r>
              <a:rPr lang="en-GB" sz="3200" b="1" dirty="0">
                <a:solidFill>
                  <a:schemeClr val="accent1">
                    <a:lumMod val="50000"/>
                  </a:schemeClr>
                </a:solidFill>
              </a:rPr>
              <a:t>The interests of any victims of the extradition offence</a:t>
            </a:r>
            <a:r>
              <a:rPr lang="en-GB" sz="3200" dirty="0">
                <a:solidFill>
                  <a:schemeClr val="accent1">
                    <a:lumMod val="50000"/>
                  </a:schemeClr>
                </a:solidFill>
                <a:effectLst/>
              </a:rPr>
              <a:t> </a:t>
            </a:r>
            <a:endParaRPr lang="en-US" sz="3200" dirty="0">
              <a:solidFill>
                <a:schemeClr val="accent1">
                  <a:lumMod val="50000"/>
                </a:schemeClr>
              </a:solidFill>
            </a:endParaRPr>
          </a:p>
        </p:txBody>
      </p:sp>
      <p:sp>
        <p:nvSpPr>
          <p:cNvPr id="3" name="Content Placeholder 2">
            <a:extLst>
              <a:ext uri="{FF2B5EF4-FFF2-40B4-BE49-F238E27FC236}">
                <a16:creationId xmlns:a16="http://schemas.microsoft.com/office/drawing/2014/main" id="{E9A15D30-99CA-D4BC-0846-69A751843DA6}"/>
              </a:ext>
            </a:extLst>
          </p:cNvPr>
          <p:cNvSpPr>
            <a:spLocks noGrp="1"/>
          </p:cNvSpPr>
          <p:nvPr>
            <p:ph idx="1"/>
          </p:nvPr>
        </p:nvSpPr>
        <p:spPr/>
        <p:txBody>
          <a:bodyPr>
            <a:normAutofit fontScale="92500" lnSpcReduction="10000"/>
          </a:bodyPr>
          <a:lstStyle/>
          <a:p>
            <a:pPr fontAlgn="base"/>
            <a:r>
              <a:rPr lang="en-GB" dirty="0">
                <a:solidFill>
                  <a:schemeClr val="accent1"/>
                </a:solidFill>
              </a:rPr>
              <a:t>The views of victims are relevant but not determinative. If the choice is between a trial in one jurisdiction and no trial in another jurisdiction then the interests of the victims is likely to favour a trial in the jurisdiction where the trial will take place – </a:t>
            </a:r>
            <a:r>
              <a:rPr lang="en-GB" i="1" u="sng" dirty="0">
                <a:solidFill>
                  <a:schemeClr val="accent1"/>
                </a:solidFill>
              </a:rPr>
              <a:t>Shaw</a:t>
            </a:r>
            <a:r>
              <a:rPr lang="en-GB" dirty="0">
                <a:solidFill>
                  <a:schemeClr val="accent1"/>
                </a:solidFill>
              </a:rPr>
              <a:t>, para 61; </a:t>
            </a:r>
            <a:r>
              <a:rPr lang="en-GB" i="1" u="sng" dirty="0">
                <a:solidFill>
                  <a:schemeClr val="accent1"/>
                </a:solidFill>
              </a:rPr>
              <a:t>Scott</a:t>
            </a:r>
            <a:r>
              <a:rPr lang="en-GB" dirty="0">
                <a:solidFill>
                  <a:schemeClr val="accent1"/>
                </a:solidFill>
              </a:rPr>
              <a:t>, para 43</a:t>
            </a:r>
          </a:p>
          <a:p>
            <a:pPr marL="0" indent="0" fontAlgn="base">
              <a:buNone/>
            </a:pPr>
            <a:endParaRPr lang="en-GB" dirty="0">
              <a:solidFill>
                <a:schemeClr val="accent1"/>
              </a:solidFill>
            </a:endParaRPr>
          </a:p>
          <a:p>
            <a:r>
              <a:rPr lang="en-GB" dirty="0">
                <a:solidFill>
                  <a:schemeClr val="accent1"/>
                </a:solidFill>
              </a:rPr>
              <a:t>Convenience of witnesses is a relevant factor, </a:t>
            </a:r>
            <a:r>
              <a:rPr lang="en-GB" i="1" u="sng" dirty="0">
                <a:solidFill>
                  <a:schemeClr val="accent1"/>
                </a:solidFill>
              </a:rPr>
              <a:t>Scott</a:t>
            </a:r>
            <a:r>
              <a:rPr lang="en-GB" dirty="0">
                <a:solidFill>
                  <a:schemeClr val="accent1"/>
                </a:solidFill>
              </a:rPr>
              <a:t>, para 42</a:t>
            </a:r>
          </a:p>
          <a:p>
            <a:pPr marL="0" indent="0">
              <a:buNone/>
            </a:pPr>
            <a:r>
              <a:rPr lang="en-GB" dirty="0">
                <a:solidFill>
                  <a:schemeClr val="accent1"/>
                </a:solidFill>
              </a:rPr>
              <a:t> </a:t>
            </a:r>
          </a:p>
          <a:p>
            <a:r>
              <a:rPr lang="en-GB" dirty="0">
                <a:solidFill>
                  <a:schemeClr val="accent1"/>
                </a:solidFill>
              </a:rPr>
              <a:t>The extent to which other defendants have already been prosecuted in the requesting state, and the payment of compensation to the victim (including civil settlements) may also be relevant considerations – </a:t>
            </a:r>
            <a:r>
              <a:rPr lang="en-GB" i="1" u="sng" dirty="0">
                <a:solidFill>
                  <a:schemeClr val="accent1"/>
                </a:solidFill>
              </a:rPr>
              <a:t>Scott</a:t>
            </a:r>
            <a:r>
              <a:rPr lang="en-GB" dirty="0">
                <a:solidFill>
                  <a:schemeClr val="accent1"/>
                </a:solidFill>
              </a:rPr>
              <a:t>, para 44</a:t>
            </a:r>
          </a:p>
          <a:p>
            <a:pPr marL="0" indent="0" fontAlgn="base">
              <a:buNone/>
            </a:pPr>
            <a:r>
              <a:rPr lang="en-GB" i="1" dirty="0"/>
              <a:t> </a:t>
            </a:r>
            <a:endParaRPr lang="en-GB" dirty="0"/>
          </a:p>
          <a:p>
            <a:endParaRPr lang="en-US" dirty="0"/>
          </a:p>
        </p:txBody>
      </p:sp>
    </p:spTree>
    <p:extLst>
      <p:ext uri="{BB962C8B-B14F-4D97-AF65-F5344CB8AC3E}">
        <p14:creationId xmlns:p14="http://schemas.microsoft.com/office/powerpoint/2010/main" val="76393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C21D-5C50-6EC5-8FAE-95CACE4B482D}"/>
              </a:ext>
            </a:extLst>
          </p:cNvPr>
          <p:cNvSpPr>
            <a:spLocks noGrp="1"/>
          </p:cNvSpPr>
          <p:nvPr>
            <p:ph type="title"/>
          </p:nvPr>
        </p:nvSpPr>
        <p:spPr>
          <a:xfrm>
            <a:off x="838200" y="365125"/>
            <a:ext cx="10515600" cy="1707515"/>
          </a:xfrm>
        </p:spPr>
        <p:txBody>
          <a:bodyPr>
            <a:normAutofit fontScale="90000"/>
          </a:bodyPr>
          <a:lstStyle/>
          <a:p>
            <a:r>
              <a:rPr lang="en-GB" sz="3100" b="1" dirty="0">
                <a:solidFill>
                  <a:schemeClr val="accent1">
                    <a:lumMod val="50000"/>
                  </a:schemeClr>
                </a:solidFill>
              </a:rPr>
              <a:t>Any belief of a prosecutor that the United Kingdom, or a particular part of the United Kingdom, is not the most appropriate jurisdiction in which to prosecute D </a:t>
            </a:r>
            <a:br>
              <a:rPr lang="en-GB" dirty="0"/>
            </a:br>
            <a:endParaRPr lang="en-US" dirty="0"/>
          </a:p>
        </p:txBody>
      </p:sp>
      <p:sp>
        <p:nvSpPr>
          <p:cNvPr id="3" name="Content Placeholder 2">
            <a:extLst>
              <a:ext uri="{FF2B5EF4-FFF2-40B4-BE49-F238E27FC236}">
                <a16:creationId xmlns:a16="http://schemas.microsoft.com/office/drawing/2014/main" id="{7938DB50-7494-1367-E2C4-D3C3A3C097B3}"/>
              </a:ext>
            </a:extLst>
          </p:cNvPr>
          <p:cNvSpPr>
            <a:spLocks noGrp="1"/>
          </p:cNvSpPr>
          <p:nvPr>
            <p:ph idx="1"/>
          </p:nvPr>
        </p:nvSpPr>
        <p:spPr/>
        <p:txBody>
          <a:bodyPr>
            <a:normAutofit fontScale="85000" lnSpcReduction="20000"/>
          </a:bodyPr>
          <a:lstStyle/>
          <a:p>
            <a:endParaRPr lang="en-GB" i="1" dirty="0">
              <a:solidFill>
                <a:schemeClr val="accent1"/>
              </a:solidFill>
            </a:endParaRPr>
          </a:p>
          <a:p>
            <a:r>
              <a:rPr lang="en-GB" i="1" dirty="0">
                <a:solidFill>
                  <a:schemeClr val="accent1"/>
                </a:solidFill>
              </a:rPr>
              <a:t>The prosecutor referred to is a domestic prosecutor; there are no formal requirements for the way that the ‘belief’ is expressed: </a:t>
            </a:r>
            <a:r>
              <a:rPr lang="en-GB" i="1" u="sng" dirty="0">
                <a:solidFill>
                  <a:schemeClr val="accent1"/>
                </a:solidFill>
              </a:rPr>
              <a:t>Scott</a:t>
            </a:r>
            <a:r>
              <a:rPr lang="en-GB" i="1" dirty="0">
                <a:solidFill>
                  <a:schemeClr val="accent1"/>
                </a:solidFill>
              </a:rPr>
              <a:t>, para 26; </a:t>
            </a:r>
            <a:r>
              <a:rPr lang="en-GB" i="1" u="sng" dirty="0">
                <a:solidFill>
                  <a:schemeClr val="accent1"/>
                </a:solidFill>
              </a:rPr>
              <a:t>Shaw</a:t>
            </a:r>
            <a:r>
              <a:rPr lang="en-GB" i="1" dirty="0">
                <a:solidFill>
                  <a:schemeClr val="accent1"/>
                </a:solidFill>
              </a:rPr>
              <a:t>, para. 52</a:t>
            </a:r>
            <a:endParaRPr lang="en-GB" dirty="0">
              <a:solidFill>
                <a:schemeClr val="accent1"/>
              </a:solidFill>
            </a:endParaRPr>
          </a:p>
          <a:p>
            <a:pPr marL="0" indent="0">
              <a:buNone/>
            </a:pPr>
            <a:endParaRPr lang="en-GB" dirty="0">
              <a:solidFill>
                <a:schemeClr val="accent1"/>
              </a:solidFill>
            </a:endParaRPr>
          </a:p>
          <a:p>
            <a:r>
              <a:rPr lang="en-GB" i="1" dirty="0">
                <a:solidFill>
                  <a:schemeClr val="accent1"/>
                </a:solidFill>
              </a:rPr>
              <a:t>A “belief” enjoys no special significance amongst the specified factors: </a:t>
            </a:r>
            <a:r>
              <a:rPr lang="en-GB" i="1" u="sng" dirty="0">
                <a:solidFill>
                  <a:schemeClr val="accent1"/>
                </a:solidFill>
              </a:rPr>
              <a:t>USA v Osborne</a:t>
            </a:r>
            <a:r>
              <a:rPr lang="en-GB" i="1" dirty="0">
                <a:solidFill>
                  <a:schemeClr val="accent1"/>
                </a:solidFill>
              </a:rPr>
              <a:t> [2022] EWHC 35 (Admin), para 70; the weight to be attached to it is a matter for the judge </a:t>
            </a:r>
            <a:r>
              <a:rPr lang="en-GB" i="1" u="sng" dirty="0">
                <a:solidFill>
                  <a:schemeClr val="accent1"/>
                </a:solidFill>
              </a:rPr>
              <a:t>Wyatt v USA</a:t>
            </a:r>
            <a:r>
              <a:rPr lang="en-GB" i="1" dirty="0">
                <a:solidFill>
                  <a:schemeClr val="accent1"/>
                </a:solidFill>
              </a:rPr>
              <a:t> [2019] EWHC 2978 (Admin), para 18</a:t>
            </a:r>
            <a:endParaRPr lang="en-GB" dirty="0">
              <a:solidFill>
                <a:schemeClr val="accent1"/>
              </a:solidFill>
            </a:endParaRPr>
          </a:p>
          <a:p>
            <a:pPr marL="0" indent="0" fontAlgn="base">
              <a:buNone/>
            </a:pPr>
            <a:r>
              <a:rPr lang="en-GB" i="1" dirty="0">
                <a:solidFill>
                  <a:schemeClr val="accent1"/>
                </a:solidFill>
              </a:rPr>
              <a:t> </a:t>
            </a:r>
            <a:endParaRPr lang="en-GB" dirty="0">
              <a:solidFill>
                <a:schemeClr val="accent1"/>
              </a:solidFill>
            </a:endParaRPr>
          </a:p>
          <a:p>
            <a:r>
              <a:rPr lang="en-GB" i="1" dirty="0">
                <a:solidFill>
                  <a:schemeClr val="accent1"/>
                </a:solidFill>
              </a:rPr>
              <a:t>Greater weight will be placed on a belief that the Court considers to be sound than if it appears to be flimsy, ill-considered or irrational (in which case it would carry little or no weight at all) – </a:t>
            </a:r>
            <a:r>
              <a:rPr lang="en-GB" i="1" u="sng" dirty="0">
                <a:solidFill>
                  <a:schemeClr val="accent1"/>
                </a:solidFill>
              </a:rPr>
              <a:t>Scott</a:t>
            </a:r>
            <a:r>
              <a:rPr lang="en-GB" i="1" dirty="0">
                <a:solidFill>
                  <a:schemeClr val="accent1"/>
                </a:solidFill>
              </a:rPr>
              <a:t>, para 35</a:t>
            </a:r>
            <a:endParaRPr lang="en-GB" dirty="0">
              <a:solidFill>
                <a:schemeClr val="accent1"/>
              </a:solidFill>
            </a:endParaRPr>
          </a:p>
          <a:p>
            <a:pPr marL="0" indent="0" fontAlgn="base">
              <a:buNone/>
            </a:pPr>
            <a:r>
              <a:rPr lang="en-GB" dirty="0"/>
              <a:t> </a:t>
            </a:r>
          </a:p>
          <a:p>
            <a:pPr marL="0" indent="0">
              <a:buNone/>
            </a:pPr>
            <a:endParaRPr lang="en-US" dirty="0"/>
          </a:p>
        </p:txBody>
      </p:sp>
    </p:spTree>
    <p:extLst>
      <p:ext uri="{BB962C8B-B14F-4D97-AF65-F5344CB8AC3E}">
        <p14:creationId xmlns:p14="http://schemas.microsoft.com/office/powerpoint/2010/main" val="297342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69FE-29C9-DC36-C448-E281CD45404D}"/>
              </a:ext>
            </a:extLst>
          </p:cNvPr>
          <p:cNvSpPr>
            <a:spLocks noGrp="1"/>
          </p:cNvSpPr>
          <p:nvPr>
            <p:ph type="title"/>
          </p:nvPr>
        </p:nvSpPr>
        <p:spPr/>
        <p:txBody>
          <a:bodyPr>
            <a:noAutofit/>
          </a:bodyPr>
          <a:lstStyle/>
          <a:p>
            <a:r>
              <a:rPr lang="en-GB" sz="3200" b="1" dirty="0">
                <a:solidFill>
                  <a:schemeClr val="accent1">
                    <a:lumMod val="50000"/>
                  </a:schemeClr>
                </a:solidFill>
              </a:rPr>
              <a:t>Whether evidence necessary to prove the offence is or could be made available in the United Kingdom</a:t>
            </a:r>
            <a:r>
              <a:rPr lang="en-GB" sz="3200" dirty="0">
                <a:solidFill>
                  <a:schemeClr val="accent1">
                    <a:lumMod val="50000"/>
                  </a:schemeClr>
                </a:solidFill>
                <a:effectLst/>
              </a:rPr>
              <a:t> </a:t>
            </a:r>
            <a:endParaRPr lang="en-US" sz="3200" dirty="0">
              <a:solidFill>
                <a:schemeClr val="accent1">
                  <a:lumMod val="50000"/>
                </a:schemeClr>
              </a:solidFill>
            </a:endParaRPr>
          </a:p>
        </p:txBody>
      </p:sp>
      <p:sp>
        <p:nvSpPr>
          <p:cNvPr id="3" name="Content Placeholder 2">
            <a:extLst>
              <a:ext uri="{FF2B5EF4-FFF2-40B4-BE49-F238E27FC236}">
                <a16:creationId xmlns:a16="http://schemas.microsoft.com/office/drawing/2014/main" id="{D8BD76D0-0DAB-8F90-940D-E857AA61D746}"/>
              </a:ext>
            </a:extLst>
          </p:cNvPr>
          <p:cNvSpPr>
            <a:spLocks noGrp="1"/>
          </p:cNvSpPr>
          <p:nvPr>
            <p:ph idx="1"/>
          </p:nvPr>
        </p:nvSpPr>
        <p:spPr>
          <a:xfrm>
            <a:off x="838200" y="1825624"/>
            <a:ext cx="10515600" cy="4782439"/>
          </a:xfrm>
        </p:spPr>
        <p:txBody>
          <a:bodyPr>
            <a:normAutofit fontScale="85000" lnSpcReduction="20000"/>
          </a:bodyPr>
          <a:lstStyle/>
          <a:p>
            <a:pPr marL="0" indent="0" fontAlgn="base">
              <a:buNone/>
            </a:pPr>
            <a:r>
              <a:rPr lang="en-GB" dirty="0">
                <a:solidFill>
                  <a:schemeClr val="accent1"/>
                </a:solidFill>
              </a:rPr>
              <a:t> </a:t>
            </a:r>
          </a:p>
          <a:p>
            <a:r>
              <a:rPr lang="en-GB" dirty="0">
                <a:solidFill>
                  <a:schemeClr val="accent1"/>
                </a:solidFill>
              </a:rPr>
              <a:t>This factor is concerned with the "evidence necessary to prove the offence” which is not the same as all the evidence which might be available in a prosecution in the requesting State -  </a:t>
            </a:r>
            <a:r>
              <a:rPr lang="en-GB" i="1" u="sng" dirty="0">
                <a:solidFill>
                  <a:schemeClr val="accent1"/>
                </a:solidFill>
              </a:rPr>
              <a:t>Scott</a:t>
            </a:r>
            <a:r>
              <a:rPr lang="en-GB" dirty="0">
                <a:solidFill>
                  <a:schemeClr val="accent1"/>
                </a:solidFill>
              </a:rPr>
              <a:t>, para 49</a:t>
            </a:r>
          </a:p>
          <a:p>
            <a:pPr marL="0" indent="0">
              <a:buNone/>
            </a:pPr>
            <a:r>
              <a:rPr lang="en-GB" dirty="0">
                <a:solidFill>
                  <a:schemeClr val="accent1"/>
                </a:solidFill>
              </a:rPr>
              <a:t> </a:t>
            </a:r>
          </a:p>
          <a:p>
            <a:pPr fontAlgn="base"/>
            <a:r>
              <a:rPr lang="en-GB" dirty="0">
                <a:solidFill>
                  <a:schemeClr val="accent1"/>
                </a:solidFill>
              </a:rPr>
              <a:t>What is required is a comparison between the availability of evidence in this country and that in the requesting state – </a:t>
            </a:r>
            <a:r>
              <a:rPr lang="en-GB" i="1" u="sng" dirty="0">
                <a:solidFill>
                  <a:schemeClr val="accent1"/>
                </a:solidFill>
              </a:rPr>
              <a:t>Shaw</a:t>
            </a:r>
            <a:r>
              <a:rPr lang="en-GB" dirty="0">
                <a:solidFill>
                  <a:schemeClr val="accent1"/>
                </a:solidFill>
              </a:rPr>
              <a:t>, paras. 49-50</a:t>
            </a:r>
          </a:p>
          <a:p>
            <a:pPr marL="0" indent="0">
              <a:buNone/>
            </a:pPr>
            <a:r>
              <a:rPr lang="en-GB" dirty="0">
                <a:solidFill>
                  <a:schemeClr val="accent1"/>
                </a:solidFill>
              </a:rPr>
              <a:t> </a:t>
            </a:r>
          </a:p>
          <a:p>
            <a:r>
              <a:rPr lang="en-GB" dirty="0">
                <a:solidFill>
                  <a:schemeClr val="accent1"/>
                </a:solidFill>
              </a:rPr>
              <a:t>The relevance of any evidence to the trial issues, the necessity or otherwise of calling witnesses live and whether the evidence is transferrable are relevant considerations – </a:t>
            </a:r>
            <a:r>
              <a:rPr lang="en-GB" i="1" u="sng" dirty="0">
                <a:solidFill>
                  <a:schemeClr val="accent1"/>
                </a:solidFill>
              </a:rPr>
              <a:t>Scott</a:t>
            </a:r>
            <a:r>
              <a:rPr lang="en-GB" dirty="0">
                <a:solidFill>
                  <a:schemeClr val="accent1"/>
                </a:solidFill>
              </a:rPr>
              <a:t>, para 49; </a:t>
            </a:r>
            <a:r>
              <a:rPr lang="en-GB" i="1" u="sng" dirty="0">
                <a:solidFill>
                  <a:schemeClr val="accent1"/>
                </a:solidFill>
              </a:rPr>
              <a:t>McDaid</a:t>
            </a:r>
            <a:r>
              <a:rPr lang="en-GB" dirty="0">
                <a:solidFill>
                  <a:schemeClr val="accent1"/>
                </a:solidFill>
              </a:rPr>
              <a:t>, para 27.</a:t>
            </a:r>
          </a:p>
          <a:p>
            <a:pPr marL="0" indent="0" fontAlgn="base">
              <a:buNone/>
            </a:pPr>
            <a:r>
              <a:rPr lang="en-GB" dirty="0">
                <a:solidFill>
                  <a:schemeClr val="accent1"/>
                </a:solidFill>
              </a:rPr>
              <a:t> </a:t>
            </a:r>
          </a:p>
          <a:p>
            <a:r>
              <a:rPr lang="en-GB" dirty="0">
                <a:solidFill>
                  <a:schemeClr val="accent1"/>
                </a:solidFill>
              </a:rPr>
              <a:t>The touchstone is what is practical and what is effective: </a:t>
            </a:r>
            <a:r>
              <a:rPr lang="en-GB" i="1" u="sng" dirty="0">
                <a:solidFill>
                  <a:schemeClr val="accent1"/>
                </a:solidFill>
              </a:rPr>
              <a:t>Patman &amp; Safi</a:t>
            </a:r>
            <a:r>
              <a:rPr lang="en-GB" dirty="0">
                <a:solidFill>
                  <a:schemeClr val="accent1"/>
                </a:solidFill>
              </a:rPr>
              <a:t>, para 27</a:t>
            </a:r>
          </a:p>
          <a:p>
            <a:endParaRPr lang="en-US" dirty="0"/>
          </a:p>
        </p:txBody>
      </p:sp>
    </p:spTree>
    <p:extLst>
      <p:ext uri="{BB962C8B-B14F-4D97-AF65-F5344CB8AC3E}">
        <p14:creationId xmlns:p14="http://schemas.microsoft.com/office/powerpoint/2010/main" val="198771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B36C-D97C-E4EF-97B1-F7540CBA69B8}"/>
              </a:ext>
            </a:extLst>
          </p:cNvPr>
          <p:cNvSpPr>
            <a:spLocks noGrp="1"/>
          </p:cNvSpPr>
          <p:nvPr>
            <p:ph type="title"/>
          </p:nvPr>
        </p:nvSpPr>
        <p:spPr/>
        <p:txBody>
          <a:bodyPr>
            <a:normAutofit fontScale="90000"/>
          </a:bodyPr>
          <a:lstStyle/>
          <a:p>
            <a:r>
              <a:rPr lang="en-GB" sz="3600" b="1" dirty="0">
                <a:solidFill>
                  <a:schemeClr val="accent1">
                    <a:lumMod val="50000"/>
                  </a:schemeClr>
                </a:solidFill>
              </a:rPr>
              <a:t>Any delay that might result from proceeding in one jurisdiction rather than another </a:t>
            </a:r>
            <a:br>
              <a:rPr lang="en-GB" dirty="0"/>
            </a:br>
            <a:endParaRPr lang="en-US" dirty="0"/>
          </a:p>
        </p:txBody>
      </p:sp>
      <p:sp>
        <p:nvSpPr>
          <p:cNvPr id="3" name="Content Placeholder 2">
            <a:extLst>
              <a:ext uri="{FF2B5EF4-FFF2-40B4-BE49-F238E27FC236}">
                <a16:creationId xmlns:a16="http://schemas.microsoft.com/office/drawing/2014/main" id="{24FD1EB3-1828-975F-7352-A168848F4002}"/>
              </a:ext>
            </a:extLst>
          </p:cNvPr>
          <p:cNvSpPr>
            <a:spLocks noGrp="1"/>
          </p:cNvSpPr>
          <p:nvPr>
            <p:ph idx="1"/>
          </p:nvPr>
        </p:nvSpPr>
        <p:spPr/>
        <p:txBody>
          <a:bodyPr>
            <a:normAutofit lnSpcReduction="10000"/>
          </a:bodyPr>
          <a:lstStyle/>
          <a:p>
            <a:pPr marL="0" indent="0">
              <a:buNone/>
            </a:pPr>
            <a:r>
              <a:rPr lang="en-GB" dirty="0">
                <a:solidFill>
                  <a:schemeClr val="accent1"/>
                </a:solidFill>
              </a:rPr>
              <a:t>Fact-specific. Cases where the factor has been of weight in the overall interests of justice consideration have been:</a:t>
            </a:r>
          </a:p>
          <a:p>
            <a:endParaRPr lang="en-GB" dirty="0">
              <a:solidFill>
                <a:schemeClr val="accent1"/>
              </a:solidFill>
            </a:endParaRPr>
          </a:p>
          <a:p>
            <a:r>
              <a:rPr lang="en-GB" dirty="0">
                <a:solidFill>
                  <a:schemeClr val="accent1"/>
                </a:solidFill>
              </a:rPr>
              <a:t>those where there is evidence that either a trial in the requesting state could take years (where the factor tended against extradition, </a:t>
            </a:r>
            <a:r>
              <a:rPr lang="en-GB" dirty="0" err="1">
                <a:solidFill>
                  <a:schemeClr val="accent1"/>
                </a:solidFill>
              </a:rPr>
              <a:t>eg</a:t>
            </a:r>
            <a:r>
              <a:rPr lang="en-GB" dirty="0">
                <a:solidFill>
                  <a:schemeClr val="accent1"/>
                </a:solidFill>
              </a:rPr>
              <a:t> </a:t>
            </a:r>
            <a:r>
              <a:rPr lang="en-GB" i="1" u="sng" dirty="0">
                <a:solidFill>
                  <a:schemeClr val="accent1"/>
                </a:solidFill>
              </a:rPr>
              <a:t>McDaid</a:t>
            </a:r>
            <a:r>
              <a:rPr lang="en-GB" dirty="0">
                <a:solidFill>
                  <a:schemeClr val="accent1"/>
                </a:solidFill>
              </a:rPr>
              <a:t>, paras 28, 35, 48); or </a:t>
            </a:r>
          </a:p>
          <a:p>
            <a:endParaRPr lang="en-GB" dirty="0">
              <a:solidFill>
                <a:schemeClr val="accent1"/>
              </a:solidFill>
            </a:endParaRPr>
          </a:p>
          <a:p>
            <a:r>
              <a:rPr lang="en-GB" dirty="0">
                <a:solidFill>
                  <a:schemeClr val="accent1"/>
                </a:solidFill>
              </a:rPr>
              <a:t>whether the evidence was that trial in the requesting state would be expeditious (where the factor tended in favour of extradition, </a:t>
            </a:r>
            <a:r>
              <a:rPr lang="en-GB" dirty="0" err="1">
                <a:solidFill>
                  <a:schemeClr val="accent1"/>
                </a:solidFill>
              </a:rPr>
              <a:t>eg</a:t>
            </a:r>
            <a:r>
              <a:rPr lang="en-GB" dirty="0">
                <a:solidFill>
                  <a:schemeClr val="accent1"/>
                </a:solidFill>
              </a:rPr>
              <a:t> </a:t>
            </a:r>
            <a:r>
              <a:rPr lang="en-GB" i="1" u="sng" dirty="0">
                <a:solidFill>
                  <a:schemeClr val="accent1"/>
                </a:solidFill>
              </a:rPr>
              <a:t>Wyatt</a:t>
            </a:r>
            <a:r>
              <a:rPr lang="en-GB" dirty="0">
                <a:solidFill>
                  <a:schemeClr val="accent1"/>
                </a:solidFill>
              </a:rPr>
              <a:t>, paras 11, 14)</a:t>
            </a:r>
          </a:p>
          <a:p>
            <a:endParaRPr lang="en-US" dirty="0"/>
          </a:p>
        </p:txBody>
      </p:sp>
    </p:spTree>
    <p:extLst>
      <p:ext uri="{BB962C8B-B14F-4D97-AF65-F5344CB8AC3E}">
        <p14:creationId xmlns:p14="http://schemas.microsoft.com/office/powerpoint/2010/main" val="223021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36CE-334F-1832-1A0F-A75DC7A184B2}"/>
              </a:ext>
            </a:extLst>
          </p:cNvPr>
          <p:cNvSpPr>
            <a:spLocks noGrp="1"/>
          </p:cNvSpPr>
          <p:nvPr>
            <p:ph type="title"/>
          </p:nvPr>
        </p:nvSpPr>
        <p:spPr/>
        <p:txBody>
          <a:bodyPr>
            <a:noAutofit/>
          </a:bodyPr>
          <a:lstStyle/>
          <a:p>
            <a:r>
              <a:rPr lang="en-GB" sz="3200" b="1" dirty="0">
                <a:solidFill>
                  <a:schemeClr val="accent1">
                    <a:lumMod val="50000"/>
                  </a:schemeClr>
                </a:solidFill>
              </a:rPr>
              <a:t>The desirability and practicability of all prosecutions relating to the extradition offence taking place in one jurisdiction</a:t>
            </a:r>
            <a:r>
              <a:rPr lang="en-GB" sz="3200" dirty="0">
                <a:solidFill>
                  <a:schemeClr val="accent1">
                    <a:lumMod val="50000"/>
                  </a:schemeClr>
                </a:solidFill>
                <a:effectLst/>
              </a:rPr>
              <a:t> </a:t>
            </a:r>
            <a:endParaRPr lang="en-US" sz="3200" dirty="0">
              <a:solidFill>
                <a:schemeClr val="accent1">
                  <a:lumMod val="50000"/>
                </a:schemeClr>
              </a:solidFill>
            </a:endParaRPr>
          </a:p>
        </p:txBody>
      </p:sp>
      <p:sp>
        <p:nvSpPr>
          <p:cNvPr id="3" name="Content Placeholder 2">
            <a:extLst>
              <a:ext uri="{FF2B5EF4-FFF2-40B4-BE49-F238E27FC236}">
                <a16:creationId xmlns:a16="http://schemas.microsoft.com/office/drawing/2014/main" id="{458C15E3-5D61-DFA5-BE44-438E646EBEF7}"/>
              </a:ext>
            </a:extLst>
          </p:cNvPr>
          <p:cNvSpPr>
            <a:spLocks noGrp="1"/>
          </p:cNvSpPr>
          <p:nvPr>
            <p:ph idx="1"/>
          </p:nvPr>
        </p:nvSpPr>
        <p:spPr/>
        <p:txBody>
          <a:bodyPr>
            <a:normAutofit fontScale="85000" lnSpcReduction="20000"/>
          </a:bodyPr>
          <a:lstStyle/>
          <a:p>
            <a:r>
              <a:rPr lang="en-GB" dirty="0">
                <a:solidFill>
                  <a:schemeClr val="accent1"/>
                </a:solidFill>
              </a:rPr>
              <a:t>This consideration is particularly directed to the location of witnesses and practicability of such persons giving evidence in the UK </a:t>
            </a:r>
          </a:p>
          <a:p>
            <a:pPr fontAlgn="base"/>
            <a:endParaRPr lang="en-GB" dirty="0">
              <a:solidFill>
                <a:schemeClr val="accent1"/>
              </a:solidFill>
            </a:endParaRPr>
          </a:p>
          <a:p>
            <a:pPr fontAlgn="base"/>
            <a:r>
              <a:rPr lang="en-GB" dirty="0">
                <a:solidFill>
                  <a:schemeClr val="accent1"/>
                </a:solidFill>
              </a:rPr>
              <a:t>The weight to be applied to this factor may depend on the extent to which separate trials of co-defendants is inevitable - </a:t>
            </a:r>
            <a:r>
              <a:rPr lang="en-GB" i="1" u="sng" dirty="0">
                <a:solidFill>
                  <a:schemeClr val="accent1"/>
                </a:solidFill>
              </a:rPr>
              <a:t>Scott</a:t>
            </a:r>
            <a:r>
              <a:rPr lang="en-GB" dirty="0">
                <a:solidFill>
                  <a:schemeClr val="accent1"/>
                </a:solidFill>
              </a:rPr>
              <a:t>, para. 55; </a:t>
            </a:r>
            <a:r>
              <a:rPr lang="en-GB" i="1" u="sng" dirty="0">
                <a:solidFill>
                  <a:schemeClr val="accent1"/>
                </a:solidFill>
              </a:rPr>
              <a:t>McDaid</a:t>
            </a:r>
            <a:r>
              <a:rPr lang="en-GB" dirty="0">
                <a:solidFill>
                  <a:schemeClr val="accent1"/>
                </a:solidFill>
              </a:rPr>
              <a:t>, para. 29</a:t>
            </a:r>
          </a:p>
          <a:p>
            <a:pPr marL="0" indent="0" fontAlgn="base">
              <a:buNone/>
            </a:pPr>
            <a:r>
              <a:rPr lang="en-GB" dirty="0">
                <a:solidFill>
                  <a:schemeClr val="accent1"/>
                </a:solidFill>
              </a:rPr>
              <a:t> </a:t>
            </a:r>
          </a:p>
          <a:p>
            <a:pPr fontAlgn="base"/>
            <a:r>
              <a:rPr lang="en-GB" dirty="0">
                <a:solidFill>
                  <a:schemeClr val="accent1"/>
                </a:solidFill>
              </a:rPr>
              <a:t>Practicability can include questions of cost – </a:t>
            </a:r>
            <a:r>
              <a:rPr lang="en-GB" i="1" u="sng" dirty="0">
                <a:solidFill>
                  <a:schemeClr val="accent1"/>
                </a:solidFill>
              </a:rPr>
              <a:t>Piotrowicz v Regional Court in Gdansk</a:t>
            </a:r>
            <a:r>
              <a:rPr lang="en-GB" dirty="0">
                <a:solidFill>
                  <a:schemeClr val="accent1"/>
                </a:solidFill>
              </a:rPr>
              <a:t>, [2014] 3884 (Admin), para 30</a:t>
            </a:r>
          </a:p>
          <a:p>
            <a:endParaRPr lang="en-GB" dirty="0">
              <a:solidFill>
                <a:schemeClr val="accent1"/>
              </a:solidFill>
            </a:endParaRPr>
          </a:p>
          <a:p>
            <a:r>
              <a:rPr lang="en-GB" dirty="0">
                <a:solidFill>
                  <a:schemeClr val="accent1"/>
                </a:solidFill>
              </a:rPr>
              <a:t>The advantages of trying all defendants in the same jurisdiction extend to the benefits of trying the defendants under the same law, before the same courts and ensuring those convicted are sentenced under the same sentencing regime</a:t>
            </a:r>
            <a:r>
              <a:rPr lang="en-GB" i="1" dirty="0">
                <a:solidFill>
                  <a:schemeClr val="accent1"/>
                </a:solidFill>
              </a:rPr>
              <a:t> </a:t>
            </a:r>
            <a:r>
              <a:rPr lang="en-GB" i="1" u="sng" dirty="0" err="1">
                <a:solidFill>
                  <a:schemeClr val="accent1"/>
                </a:solidFill>
              </a:rPr>
              <a:t>Ejinyere</a:t>
            </a:r>
            <a:r>
              <a:rPr lang="en-GB" i="1" u="sng" dirty="0">
                <a:solidFill>
                  <a:schemeClr val="accent1"/>
                </a:solidFill>
              </a:rPr>
              <a:t> v USA</a:t>
            </a:r>
            <a:r>
              <a:rPr lang="en-GB" i="1" dirty="0">
                <a:solidFill>
                  <a:schemeClr val="accent1"/>
                </a:solidFill>
              </a:rPr>
              <a:t> </a:t>
            </a:r>
            <a:r>
              <a:rPr lang="en-GB" dirty="0">
                <a:solidFill>
                  <a:schemeClr val="accent1"/>
                </a:solidFill>
              </a:rPr>
              <a:t>[2018] EWHC 2841 (Admin)</a:t>
            </a:r>
            <a:r>
              <a:rPr lang="en-GB" i="1" dirty="0">
                <a:solidFill>
                  <a:schemeClr val="accent1"/>
                </a:solidFill>
              </a:rPr>
              <a:t>, </a:t>
            </a:r>
            <a:r>
              <a:rPr lang="en-GB" dirty="0">
                <a:solidFill>
                  <a:schemeClr val="accent1"/>
                </a:solidFill>
              </a:rPr>
              <a:t>para 38 </a:t>
            </a:r>
          </a:p>
          <a:p>
            <a:endParaRPr lang="en-US" dirty="0"/>
          </a:p>
        </p:txBody>
      </p:sp>
    </p:spTree>
    <p:extLst>
      <p:ext uri="{BB962C8B-B14F-4D97-AF65-F5344CB8AC3E}">
        <p14:creationId xmlns:p14="http://schemas.microsoft.com/office/powerpoint/2010/main" val="404758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D0FD-6B2C-1517-810E-27E53105D75D}"/>
              </a:ext>
            </a:extLst>
          </p:cNvPr>
          <p:cNvSpPr>
            <a:spLocks noGrp="1"/>
          </p:cNvSpPr>
          <p:nvPr>
            <p:ph type="title"/>
          </p:nvPr>
        </p:nvSpPr>
        <p:spPr/>
        <p:txBody>
          <a:bodyPr>
            <a:normAutofit/>
          </a:bodyPr>
          <a:lstStyle/>
          <a:p>
            <a:r>
              <a:rPr lang="en-GB" sz="3200" b="1" dirty="0">
                <a:solidFill>
                  <a:schemeClr val="accent1">
                    <a:lumMod val="50000"/>
                  </a:schemeClr>
                </a:solidFill>
              </a:rPr>
              <a:t>D's connections with the United Kingdom</a:t>
            </a:r>
            <a:r>
              <a:rPr lang="en-GB" sz="3200" dirty="0">
                <a:solidFill>
                  <a:schemeClr val="accent1">
                    <a:lumMod val="50000"/>
                  </a:schemeClr>
                </a:solidFill>
                <a:effectLst/>
              </a:rPr>
              <a:t> </a:t>
            </a:r>
            <a:endParaRPr lang="en-US" sz="3200" dirty="0">
              <a:solidFill>
                <a:schemeClr val="accent1">
                  <a:lumMod val="50000"/>
                </a:schemeClr>
              </a:solidFill>
            </a:endParaRPr>
          </a:p>
        </p:txBody>
      </p:sp>
      <p:sp>
        <p:nvSpPr>
          <p:cNvPr id="3" name="Content Placeholder 2">
            <a:extLst>
              <a:ext uri="{FF2B5EF4-FFF2-40B4-BE49-F238E27FC236}">
                <a16:creationId xmlns:a16="http://schemas.microsoft.com/office/drawing/2014/main" id="{BDE7F05C-BA19-432F-C90B-4F8A212E5668}"/>
              </a:ext>
            </a:extLst>
          </p:cNvPr>
          <p:cNvSpPr>
            <a:spLocks noGrp="1"/>
          </p:cNvSpPr>
          <p:nvPr>
            <p:ph idx="1"/>
          </p:nvPr>
        </p:nvSpPr>
        <p:spPr/>
        <p:txBody>
          <a:bodyPr>
            <a:normAutofit fontScale="70000" lnSpcReduction="20000"/>
          </a:bodyPr>
          <a:lstStyle/>
          <a:p>
            <a:pPr marL="0" indent="0">
              <a:buNone/>
            </a:pPr>
            <a:r>
              <a:rPr lang="en-GB" dirty="0">
                <a:solidFill>
                  <a:schemeClr val="accent1"/>
                </a:solidFill>
              </a:rPr>
              <a:t>Connections are not confined to those arising from citizenship or residence but is closer than the notion of ‘ties’ for the purpose of bail decisions. Includes:</a:t>
            </a:r>
          </a:p>
          <a:p>
            <a:pPr marL="0" indent="0">
              <a:buNone/>
            </a:pPr>
            <a:r>
              <a:rPr lang="en-GB" dirty="0">
                <a:solidFill>
                  <a:schemeClr val="accent1"/>
                </a:solidFill>
              </a:rPr>
              <a:t> </a:t>
            </a:r>
          </a:p>
          <a:p>
            <a:pPr lvl="0"/>
            <a:r>
              <a:rPr lang="en-GB" dirty="0">
                <a:solidFill>
                  <a:schemeClr val="accent1"/>
                </a:solidFill>
              </a:rPr>
              <a:t>family ties, </a:t>
            </a:r>
          </a:p>
          <a:p>
            <a:pPr lvl="0"/>
            <a:r>
              <a:rPr lang="en-GB" dirty="0">
                <a:solidFill>
                  <a:schemeClr val="accent1"/>
                </a:solidFill>
              </a:rPr>
              <a:t>employment and studies, </a:t>
            </a:r>
          </a:p>
          <a:p>
            <a:pPr lvl="0"/>
            <a:r>
              <a:rPr lang="en-GB" dirty="0">
                <a:solidFill>
                  <a:schemeClr val="accent1"/>
                </a:solidFill>
              </a:rPr>
              <a:t>property, </a:t>
            </a:r>
          </a:p>
          <a:p>
            <a:pPr lvl="0"/>
            <a:r>
              <a:rPr lang="en-GB" dirty="0">
                <a:solidFill>
                  <a:schemeClr val="accent1"/>
                </a:solidFill>
              </a:rPr>
              <a:t>the duration and status of residence and nationality;</a:t>
            </a:r>
          </a:p>
          <a:p>
            <a:pPr lvl="0"/>
            <a:r>
              <a:rPr lang="en-GB" dirty="0">
                <a:solidFill>
                  <a:schemeClr val="accent1"/>
                </a:solidFill>
              </a:rPr>
              <a:t>health conditions if there is a specific factor connected to treatment in the UK;</a:t>
            </a:r>
          </a:p>
          <a:p>
            <a:pPr marL="0" indent="0">
              <a:buNone/>
            </a:pPr>
            <a:r>
              <a:rPr lang="en-GB" dirty="0">
                <a:solidFill>
                  <a:schemeClr val="accent1"/>
                </a:solidFill>
              </a:rPr>
              <a:t> </a:t>
            </a:r>
          </a:p>
          <a:p>
            <a:pPr marL="0" indent="0">
              <a:buNone/>
            </a:pPr>
            <a:r>
              <a:rPr lang="en-GB" i="1" u="sng" dirty="0">
                <a:solidFill>
                  <a:schemeClr val="accent1"/>
                </a:solidFill>
              </a:rPr>
              <a:t>Love</a:t>
            </a:r>
            <a:r>
              <a:rPr lang="en-GB" dirty="0">
                <a:solidFill>
                  <a:schemeClr val="accent1"/>
                </a:solidFill>
              </a:rPr>
              <a:t>, paras 40-41</a:t>
            </a:r>
          </a:p>
          <a:p>
            <a:pPr marL="0" indent="0">
              <a:buNone/>
            </a:pPr>
            <a:r>
              <a:rPr lang="en-GB" i="1" dirty="0">
                <a:solidFill>
                  <a:schemeClr val="accent1"/>
                </a:solidFill>
              </a:rPr>
              <a:t> </a:t>
            </a:r>
            <a:endParaRPr lang="en-GB" dirty="0">
              <a:solidFill>
                <a:schemeClr val="accent1"/>
              </a:solidFill>
            </a:endParaRPr>
          </a:p>
          <a:p>
            <a:pPr marL="0" indent="0">
              <a:buNone/>
            </a:pPr>
            <a:r>
              <a:rPr lang="en-GB" dirty="0">
                <a:solidFill>
                  <a:schemeClr val="accent1"/>
                </a:solidFill>
              </a:rPr>
              <a:t>Other factors can include the extent to which a person has cooperated in an investigation in the UK – </a:t>
            </a:r>
            <a:r>
              <a:rPr lang="en-GB" i="1" u="sng" dirty="0">
                <a:solidFill>
                  <a:schemeClr val="accent1"/>
                </a:solidFill>
              </a:rPr>
              <a:t>Osborne</a:t>
            </a:r>
            <a:r>
              <a:rPr lang="en-GB" dirty="0">
                <a:solidFill>
                  <a:schemeClr val="accent1"/>
                </a:solidFill>
              </a:rPr>
              <a:t>, paras 89-90</a:t>
            </a:r>
          </a:p>
          <a:p>
            <a:endParaRPr lang="en-GB" dirty="0"/>
          </a:p>
        </p:txBody>
      </p:sp>
    </p:spTree>
    <p:extLst>
      <p:ext uri="{BB962C8B-B14F-4D97-AF65-F5344CB8AC3E}">
        <p14:creationId xmlns:p14="http://schemas.microsoft.com/office/powerpoint/2010/main" val="7070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EBC0-CA74-C0C1-B0F1-11FB2EAFCEF9}"/>
              </a:ext>
            </a:extLst>
          </p:cNvPr>
          <p:cNvSpPr>
            <a:spLocks noGrp="1"/>
          </p:cNvSpPr>
          <p:nvPr>
            <p:ph type="title"/>
          </p:nvPr>
        </p:nvSpPr>
        <p:spPr/>
        <p:txBody>
          <a:bodyPr>
            <a:normAutofit/>
          </a:bodyPr>
          <a:lstStyle/>
          <a:p>
            <a:r>
              <a:rPr lang="en-US" sz="3200" dirty="0">
                <a:solidFill>
                  <a:schemeClr val="accent1">
                    <a:lumMod val="50000"/>
                  </a:schemeClr>
                </a:solidFill>
              </a:rPr>
              <a:t>Themes from the case-law</a:t>
            </a:r>
          </a:p>
        </p:txBody>
      </p:sp>
      <p:pic>
        <p:nvPicPr>
          <p:cNvPr id="5" name="Content Placeholder 4">
            <a:extLst>
              <a:ext uri="{FF2B5EF4-FFF2-40B4-BE49-F238E27FC236}">
                <a16:creationId xmlns:a16="http://schemas.microsoft.com/office/drawing/2014/main" id="{1634E0B6-6116-1989-7AF6-58C98DDD4C3C}"/>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3195108" y="1825625"/>
            <a:ext cx="5801784" cy="4351338"/>
          </a:xfrm>
        </p:spPr>
      </p:pic>
    </p:spTree>
    <p:extLst>
      <p:ext uri="{BB962C8B-B14F-4D97-AF65-F5344CB8AC3E}">
        <p14:creationId xmlns:p14="http://schemas.microsoft.com/office/powerpoint/2010/main" val="314648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0445-713D-5FAD-2AD7-91469AF3F0D3}"/>
              </a:ext>
            </a:extLst>
          </p:cNvPr>
          <p:cNvSpPr>
            <a:spLocks noGrp="1"/>
          </p:cNvSpPr>
          <p:nvPr>
            <p:ph type="title"/>
          </p:nvPr>
        </p:nvSpPr>
        <p:spPr>
          <a:xfrm>
            <a:off x="838200" y="365125"/>
            <a:ext cx="10515600" cy="780923"/>
          </a:xfrm>
        </p:spPr>
        <p:txBody>
          <a:bodyPr>
            <a:normAutofit/>
          </a:bodyPr>
          <a:lstStyle/>
          <a:p>
            <a:r>
              <a:rPr lang="en-US" sz="3200" dirty="0">
                <a:solidFill>
                  <a:schemeClr val="accent1">
                    <a:lumMod val="50000"/>
                  </a:schemeClr>
                </a:solidFill>
              </a:rPr>
              <a:t>Background to the bar</a:t>
            </a:r>
          </a:p>
        </p:txBody>
      </p:sp>
      <p:sp>
        <p:nvSpPr>
          <p:cNvPr id="3" name="Content Placeholder 2">
            <a:extLst>
              <a:ext uri="{FF2B5EF4-FFF2-40B4-BE49-F238E27FC236}">
                <a16:creationId xmlns:a16="http://schemas.microsoft.com/office/drawing/2014/main" id="{85F559F5-9CCD-F453-A87D-2862C78CC275}"/>
              </a:ext>
            </a:extLst>
          </p:cNvPr>
          <p:cNvSpPr>
            <a:spLocks noGrp="1"/>
          </p:cNvSpPr>
          <p:nvPr>
            <p:ph idx="1"/>
          </p:nvPr>
        </p:nvSpPr>
        <p:spPr>
          <a:xfrm>
            <a:off x="838200" y="1146048"/>
            <a:ext cx="10515600" cy="5030915"/>
          </a:xfrm>
        </p:spPr>
        <p:txBody>
          <a:bodyPr>
            <a:normAutofit fontScale="25000" lnSpcReduction="20000"/>
          </a:bodyPr>
          <a:lstStyle/>
          <a:p>
            <a:pPr lvl="0"/>
            <a:endParaRPr lang="en-GB" sz="8000" i="1" u="sng" dirty="0">
              <a:solidFill>
                <a:schemeClr val="accent1"/>
              </a:solidFill>
            </a:endParaRPr>
          </a:p>
          <a:p>
            <a:pPr lvl="0"/>
            <a:r>
              <a:rPr lang="en-GB" sz="8000" i="1" u="sng" dirty="0">
                <a:solidFill>
                  <a:schemeClr val="accent1"/>
                </a:solidFill>
              </a:rPr>
              <a:t>Mustafa (Abu Hamza) v Government of the United States of America</a:t>
            </a:r>
            <a:r>
              <a:rPr lang="en-GB" sz="8000" dirty="0">
                <a:solidFill>
                  <a:schemeClr val="accent1"/>
                </a:solidFill>
              </a:rPr>
              <a:t> [2007] QB 659</a:t>
            </a:r>
          </a:p>
          <a:p>
            <a:pPr lvl="0"/>
            <a:endParaRPr lang="en-GB" sz="8000" i="1" u="sng" dirty="0">
              <a:solidFill>
                <a:schemeClr val="accent1"/>
              </a:solidFill>
            </a:endParaRPr>
          </a:p>
          <a:p>
            <a:pPr lvl="0"/>
            <a:r>
              <a:rPr lang="en-GB" sz="8000" i="1" u="sng" dirty="0">
                <a:solidFill>
                  <a:schemeClr val="accent1"/>
                </a:solidFill>
              </a:rPr>
              <a:t>R (</a:t>
            </a:r>
            <a:r>
              <a:rPr lang="en-GB" sz="8000" i="1" u="sng" dirty="0" err="1">
                <a:solidFill>
                  <a:schemeClr val="accent1"/>
                </a:solidFill>
              </a:rPr>
              <a:t>Bermingham</a:t>
            </a:r>
            <a:r>
              <a:rPr lang="en-GB" sz="8000" i="1" u="sng" dirty="0">
                <a:solidFill>
                  <a:schemeClr val="accent1"/>
                </a:solidFill>
              </a:rPr>
              <a:t>) v Director of the Serious Fraud Office </a:t>
            </a:r>
            <a:r>
              <a:rPr lang="en-GB" sz="8000" dirty="0">
                <a:solidFill>
                  <a:schemeClr val="accent1"/>
                </a:solidFill>
              </a:rPr>
              <a:t>[2007] QB 727</a:t>
            </a:r>
          </a:p>
          <a:p>
            <a:pPr lvl="0"/>
            <a:endParaRPr lang="en-GB" sz="8000" i="1" u="sng" dirty="0">
              <a:solidFill>
                <a:schemeClr val="accent1"/>
              </a:solidFill>
            </a:endParaRPr>
          </a:p>
          <a:p>
            <a:pPr lvl="0"/>
            <a:r>
              <a:rPr lang="en-GB" sz="8000" i="1" u="sng" dirty="0">
                <a:solidFill>
                  <a:schemeClr val="accent1"/>
                </a:solidFill>
              </a:rPr>
              <a:t>Ahsan v Government of the United States of America</a:t>
            </a:r>
            <a:r>
              <a:rPr lang="en-GB" sz="8000" dirty="0">
                <a:solidFill>
                  <a:schemeClr val="accent1"/>
                </a:solidFill>
              </a:rPr>
              <a:t> [2008] EWHC 66 </a:t>
            </a:r>
          </a:p>
          <a:p>
            <a:pPr lvl="0"/>
            <a:endParaRPr lang="en-GB" sz="8000" i="1" u="sng" dirty="0">
              <a:solidFill>
                <a:schemeClr val="accent1"/>
              </a:solidFill>
            </a:endParaRPr>
          </a:p>
          <a:p>
            <a:pPr lvl="0"/>
            <a:r>
              <a:rPr lang="en-GB" sz="8000" i="1" u="sng" dirty="0">
                <a:solidFill>
                  <a:schemeClr val="accent1"/>
                </a:solidFill>
              </a:rPr>
              <a:t>R (McKinnon) v Director of Public Prosecutions</a:t>
            </a:r>
            <a:r>
              <a:rPr lang="en-GB" sz="8000" dirty="0">
                <a:solidFill>
                  <a:schemeClr val="accent1"/>
                </a:solidFill>
              </a:rPr>
              <a:t> [2009] EWHC 2021.</a:t>
            </a:r>
          </a:p>
          <a:p>
            <a:pPr lvl="0"/>
            <a:endParaRPr lang="en-GB" sz="8000" i="1" u="sng" dirty="0">
              <a:solidFill>
                <a:schemeClr val="accent1"/>
              </a:solidFill>
            </a:endParaRPr>
          </a:p>
          <a:p>
            <a:pPr lvl="0"/>
            <a:r>
              <a:rPr lang="en-GB" sz="8000" i="1" u="sng" dirty="0">
                <a:solidFill>
                  <a:schemeClr val="accent1"/>
                </a:solidFill>
              </a:rPr>
              <a:t>R (</a:t>
            </a:r>
            <a:r>
              <a:rPr lang="en-GB" sz="8000" i="1" u="sng" dirty="0" err="1">
                <a:solidFill>
                  <a:schemeClr val="accent1"/>
                </a:solidFill>
              </a:rPr>
              <a:t>Bary</a:t>
            </a:r>
            <a:r>
              <a:rPr lang="en-GB" sz="8000" i="1" u="sng" dirty="0">
                <a:solidFill>
                  <a:schemeClr val="accent1"/>
                </a:solidFill>
              </a:rPr>
              <a:t>) v Secretary of State for the Home Department</a:t>
            </a:r>
            <a:r>
              <a:rPr lang="en-GB" sz="8000" dirty="0">
                <a:solidFill>
                  <a:schemeClr val="accent1"/>
                </a:solidFill>
              </a:rPr>
              <a:t> [2009] EWHC 2068 (Admin). </a:t>
            </a:r>
          </a:p>
          <a:p>
            <a:pPr lvl="0"/>
            <a:endParaRPr lang="en-GB" sz="8000" i="1" u="sng" dirty="0">
              <a:solidFill>
                <a:schemeClr val="accent1"/>
              </a:solidFill>
            </a:endParaRPr>
          </a:p>
          <a:p>
            <a:pPr lvl="0"/>
            <a:r>
              <a:rPr lang="en-GB" sz="8000" i="1" u="sng" dirty="0">
                <a:solidFill>
                  <a:schemeClr val="accent1"/>
                </a:solidFill>
              </a:rPr>
              <a:t>Norris v Government of the United States (No. 2)</a:t>
            </a:r>
            <a:r>
              <a:rPr lang="en-GB" sz="8000" dirty="0">
                <a:solidFill>
                  <a:schemeClr val="accent1"/>
                </a:solidFill>
              </a:rPr>
              <a:t> [2010] 2 AC 487</a:t>
            </a:r>
          </a:p>
          <a:p>
            <a:pPr marL="0" indent="0">
              <a:buNone/>
            </a:pPr>
            <a:r>
              <a:rPr lang="en-GB" sz="8000" dirty="0">
                <a:solidFill>
                  <a:schemeClr val="accent1"/>
                </a:solidFill>
              </a:rPr>
              <a:t>   </a:t>
            </a:r>
          </a:p>
          <a:p>
            <a:endParaRPr lang="en-US" dirty="0"/>
          </a:p>
        </p:txBody>
      </p:sp>
    </p:spTree>
    <p:extLst>
      <p:ext uri="{BB962C8B-B14F-4D97-AF65-F5344CB8AC3E}">
        <p14:creationId xmlns:p14="http://schemas.microsoft.com/office/powerpoint/2010/main" val="351564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BA597-47EF-6197-CE2B-5A3D5A60E3D2}"/>
              </a:ext>
            </a:extLst>
          </p:cNvPr>
          <p:cNvSpPr>
            <a:spLocks noGrp="1"/>
          </p:cNvSpPr>
          <p:nvPr>
            <p:ph idx="1"/>
          </p:nvPr>
        </p:nvSpPr>
        <p:spPr>
          <a:xfrm>
            <a:off x="838200" y="938784"/>
            <a:ext cx="10515600" cy="5238179"/>
          </a:xfrm>
        </p:spPr>
        <p:txBody>
          <a:bodyPr/>
          <a:lstStyle/>
          <a:p>
            <a:r>
              <a:rPr lang="en-GB" dirty="0">
                <a:solidFill>
                  <a:schemeClr val="accent1"/>
                </a:solidFill>
              </a:rPr>
              <a:t>Police and Justice Act 2006, sch. 13, para. 5  - never brought into force</a:t>
            </a:r>
          </a:p>
          <a:p>
            <a:endParaRPr lang="en-GB" dirty="0">
              <a:solidFill>
                <a:schemeClr val="accent1"/>
              </a:solidFill>
            </a:endParaRPr>
          </a:p>
          <a:p>
            <a:r>
              <a:rPr lang="en-GB" dirty="0">
                <a:solidFill>
                  <a:schemeClr val="accent1"/>
                </a:solidFill>
              </a:rPr>
              <a:t>The Scott Baker Review: A Review of the United Kingdom’s Extradition Arrangements, 30 September 2011, Part 6</a:t>
            </a:r>
          </a:p>
          <a:p>
            <a:pPr marL="0" indent="0">
              <a:buNone/>
            </a:pPr>
            <a:endParaRPr lang="en-GB" dirty="0">
              <a:solidFill>
                <a:schemeClr val="accent1"/>
              </a:solidFill>
            </a:endParaRPr>
          </a:p>
          <a:p>
            <a:r>
              <a:rPr lang="en-GB" i="1" dirty="0">
                <a:solidFill>
                  <a:schemeClr val="accent1"/>
                </a:solidFill>
              </a:rPr>
              <a:t>Home Affairs Select Committee  - The US-UK Extradition Treaty</a:t>
            </a:r>
            <a:r>
              <a:rPr lang="en-GB" dirty="0">
                <a:solidFill>
                  <a:schemeClr val="accent1"/>
                </a:solidFill>
              </a:rPr>
              <a:t> (HC 644) </a:t>
            </a:r>
          </a:p>
          <a:p>
            <a:pPr marL="0" indent="0">
              <a:buNone/>
            </a:pPr>
            <a:endParaRPr lang="en-GB" dirty="0">
              <a:solidFill>
                <a:schemeClr val="accent1"/>
              </a:solidFill>
            </a:endParaRPr>
          </a:p>
          <a:p>
            <a:r>
              <a:rPr lang="en-GB" i="1" dirty="0">
                <a:solidFill>
                  <a:schemeClr val="accent1"/>
                </a:solidFill>
              </a:rPr>
              <a:t>The Government Response to Sir Scott Baker's Review of the United Kingdom's Extradition Arrangements</a:t>
            </a:r>
            <a:r>
              <a:rPr lang="en-GB" dirty="0">
                <a:solidFill>
                  <a:schemeClr val="accent1"/>
                </a:solidFill>
              </a:rPr>
              <a:t> (Cm 8458)</a:t>
            </a:r>
          </a:p>
          <a:p>
            <a:endParaRPr lang="en-US" dirty="0"/>
          </a:p>
        </p:txBody>
      </p:sp>
    </p:spTree>
    <p:extLst>
      <p:ext uri="{BB962C8B-B14F-4D97-AF65-F5344CB8AC3E}">
        <p14:creationId xmlns:p14="http://schemas.microsoft.com/office/powerpoint/2010/main" val="141652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9203-9536-22AA-5B0D-AB98F057177B}"/>
              </a:ext>
            </a:extLst>
          </p:cNvPr>
          <p:cNvSpPr>
            <a:spLocks noGrp="1"/>
          </p:cNvSpPr>
          <p:nvPr>
            <p:ph type="title"/>
          </p:nvPr>
        </p:nvSpPr>
        <p:spPr>
          <a:xfrm>
            <a:off x="838200" y="365125"/>
            <a:ext cx="10515600" cy="805307"/>
          </a:xfrm>
        </p:spPr>
        <p:txBody>
          <a:bodyPr>
            <a:normAutofit/>
          </a:bodyPr>
          <a:lstStyle/>
          <a:p>
            <a:r>
              <a:rPr lang="en-US" sz="3200" dirty="0">
                <a:solidFill>
                  <a:schemeClr val="accent1">
                    <a:lumMod val="50000"/>
                  </a:schemeClr>
                </a:solidFill>
              </a:rPr>
              <a:t>Introduction of the forum bar</a:t>
            </a:r>
          </a:p>
        </p:txBody>
      </p:sp>
      <p:sp>
        <p:nvSpPr>
          <p:cNvPr id="3" name="Content Placeholder 2">
            <a:extLst>
              <a:ext uri="{FF2B5EF4-FFF2-40B4-BE49-F238E27FC236}">
                <a16:creationId xmlns:a16="http://schemas.microsoft.com/office/drawing/2014/main" id="{115DF2D5-8602-C492-DE88-8452770B7585}"/>
              </a:ext>
            </a:extLst>
          </p:cNvPr>
          <p:cNvSpPr>
            <a:spLocks noGrp="1"/>
          </p:cNvSpPr>
          <p:nvPr>
            <p:ph idx="1"/>
          </p:nvPr>
        </p:nvSpPr>
        <p:spPr>
          <a:xfrm>
            <a:off x="838200" y="1072896"/>
            <a:ext cx="10515600" cy="5419979"/>
          </a:xfrm>
        </p:spPr>
        <p:txBody>
          <a:bodyPr>
            <a:normAutofit/>
          </a:bodyPr>
          <a:lstStyle/>
          <a:p>
            <a:pPr>
              <a:lnSpc>
                <a:spcPct val="120000"/>
              </a:lnSpc>
              <a:spcBef>
                <a:spcPts val="0"/>
              </a:spcBef>
            </a:pPr>
            <a:endParaRPr lang="en-GB" sz="2200" dirty="0">
              <a:solidFill>
                <a:schemeClr val="accent1"/>
              </a:solidFill>
            </a:endParaRPr>
          </a:p>
          <a:p>
            <a:pPr>
              <a:lnSpc>
                <a:spcPct val="120000"/>
              </a:lnSpc>
              <a:spcBef>
                <a:spcPts val="0"/>
              </a:spcBef>
            </a:pPr>
            <a:r>
              <a:rPr lang="en-GB" sz="2200" dirty="0">
                <a:solidFill>
                  <a:schemeClr val="accent1"/>
                </a:solidFill>
              </a:rPr>
              <a:t>The Crime and Courts Act 2013, section 50 and Schedule 20, paras 1-9</a:t>
            </a:r>
          </a:p>
          <a:p>
            <a:pPr marL="0" indent="0">
              <a:lnSpc>
                <a:spcPct val="120000"/>
              </a:lnSpc>
              <a:spcBef>
                <a:spcPts val="0"/>
              </a:spcBef>
              <a:buNone/>
            </a:pPr>
            <a:endParaRPr lang="en-GB" sz="2200" dirty="0">
              <a:solidFill>
                <a:schemeClr val="accent1"/>
              </a:solidFill>
            </a:endParaRPr>
          </a:p>
          <a:p>
            <a:pPr>
              <a:lnSpc>
                <a:spcPct val="120000"/>
              </a:lnSpc>
              <a:spcBef>
                <a:spcPts val="0"/>
              </a:spcBef>
            </a:pPr>
            <a:r>
              <a:rPr lang="en-GB" sz="2200" dirty="0">
                <a:solidFill>
                  <a:schemeClr val="accent1"/>
                </a:solidFill>
              </a:rPr>
              <a:t>Commencement:</a:t>
            </a:r>
          </a:p>
          <a:p>
            <a:pPr marL="0" indent="0">
              <a:lnSpc>
                <a:spcPct val="120000"/>
              </a:lnSpc>
              <a:spcBef>
                <a:spcPts val="0"/>
              </a:spcBef>
              <a:buNone/>
            </a:pPr>
            <a:endParaRPr lang="en-GB" sz="2200" dirty="0">
              <a:solidFill>
                <a:schemeClr val="accent1"/>
              </a:solidFill>
            </a:endParaRPr>
          </a:p>
          <a:p>
            <a:pPr lvl="1">
              <a:lnSpc>
                <a:spcPct val="120000"/>
              </a:lnSpc>
              <a:spcBef>
                <a:spcPts val="0"/>
              </a:spcBef>
            </a:pPr>
            <a:r>
              <a:rPr lang="en-GB" sz="2200" dirty="0">
                <a:solidFill>
                  <a:schemeClr val="accent1"/>
                </a:solidFill>
              </a:rPr>
              <a:t>England, Wales and Northern Ireland – Crime and Courts Act 2013 (Commencement No 5) Order 2013/2349 </a:t>
            </a:r>
          </a:p>
          <a:p>
            <a:pPr marL="457200" lvl="1" indent="0">
              <a:lnSpc>
                <a:spcPct val="120000"/>
              </a:lnSpc>
              <a:spcBef>
                <a:spcPts val="0"/>
              </a:spcBef>
              <a:buNone/>
            </a:pPr>
            <a:endParaRPr lang="en-GB" sz="2200" dirty="0">
              <a:solidFill>
                <a:schemeClr val="accent1"/>
              </a:solidFill>
            </a:endParaRPr>
          </a:p>
          <a:p>
            <a:pPr lvl="1">
              <a:lnSpc>
                <a:spcPct val="120000"/>
              </a:lnSpc>
              <a:spcBef>
                <a:spcPts val="0"/>
              </a:spcBef>
            </a:pPr>
            <a:r>
              <a:rPr lang="en-GB" sz="2200" dirty="0">
                <a:solidFill>
                  <a:schemeClr val="accent1"/>
                </a:solidFill>
              </a:rPr>
              <a:t>Scotland – Crime and Courts Act 2013 (Commencement No 19) Order 2021/1018</a:t>
            </a:r>
          </a:p>
          <a:p>
            <a:pPr marL="0" indent="0">
              <a:lnSpc>
                <a:spcPct val="120000"/>
              </a:lnSpc>
              <a:spcBef>
                <a:spcPts val="0"/>
              </a:spcBef>
              <a:buNone/>
            </a:pPr>
            <a:endParaRPr lang="en-GB" sz="2200" dirty="0">
              <a:solidFill>
                <a:schemeClr val="accent1"/>
              </a:solidFill>
            </a:endParaRPr>
          </a:p>
          <a:p>
            <a:pPr marL="0" indent="0">
              <a:lnSpc>
                <a:spcPct val="120000"/>
              </a:lnSpc>
              <a:spcBef>
                <a:spcPts val="0"/>
              </a:spcBef>
              <a:buNone/>
            </a:pPr>
            <a:r>
              <a:rPr lang="en-GB" sz="2200" dirty="0">
                <a:solidFill>
                  <a:schemeClr val="accent1"/>
                </a:solidFill>
              </a:rPr>
              <a:t>Scottish litigation - </a:t>
            </a:r>
            <a:r>
              <a:rPr lang="en-GB" sz="2200" i="1" u="sng" dirty="0">
                <a:solidFill>
                  <a:schemeClr val="accent1"/>
                </a:solidFill>
              </a:rPr>
              <a:t>Craig v Advocate General for Scotland</a:t>
            </a:r>
            <a:r>
              <a:rPr lang="en-GB" sz="2200" dirty="0">
                <a:solidFill>
                  <a:schemeClr val="accent1"/>
                </a:solidFill>
              </a:rPr>
              <a:t> [2018] CSOH 117; [2020] HCJAC 22; [2022] 1 WLR 1270</a:t>
            </a:r>
          </a:p>
          <a:p>
            <a:pPr marL="0" indent="0" fontAlgn="base">
              <a:buNone/>
            </a:pPr>
            <a:endParaRPr lang="en-GB" sz="1600" b="1" dirty="0"/>
          </a:p>
        </p:txBody>
      </p:sp>
    </p:spTree>
    <p:extLst>
      <p:ext uri="{BB962C8B-B14F-4D97-AF65-F5344CB8AC3E}">
        <p14:creationId xmlns:p14="http://schemas.microsoft.com/office/powerpoint/2010/main" val="162716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FF98-B90E-C56B-C50E-48F227621B69}"/>
              </a:ext>
            </a:extLst>
          </p:cNvPr>
          <p:cNvSpPr>
            <a:spLocks noGrp="1"/>
          </p:cNvSpPr>
          <p:nvPr>
            <p:ph type="title"/>
          </p:nvPr>
        </p:nvSpPr>
        <p:spPr/>
        <p:txBody>
          <a:bodyPr>
            <a:normAutofit/>
          </a:bodyPr>
          <a:lstStyle/>
          <a:p>
            <a:r>
              <a:rPr lang="en-US" sz="3200" dirty="0">
                <a:solidFill>
                  <a:schemeClr val="accent1">
                    <a:lumMod val="50000"/>
                  </a:schemeClr>
                </a:solidFill>
              </a:rPr>
              <a:t>Overview of the forum provisions</a:t>
            </a:r>
          </a:p>
        </p:txBody>
      </p:sp>
      <p:sp>
        <p:nvSpPr>
          <p:cNvPr id="3" name="Content Placeholder 2">
            <a:extLst>
              <a:ext uri="{FF2B5EF4-FFF2-40B4-BE49-F238E27FC236}">
                <a16:creationId xmlns:a16="http://schemas.microsoft.com/office/drawing/2014/main" id="{E6D3FEE9-1421-A543-DA6A-C8BE17C48E94}"/>
              </a:ext>
            </a:extLst>
          </p:cNvPr>
          <p:cNvSpPr>
            <a:spLocks noGrp="1"/>
          </p:cNvSpPr>
          <p:nvPr>
            <p:ph idx="1"/>
          </p:nvPr>
        </p:nvSpPr>
        <p:spPr>
          <a:xfrm>
            <a:off x="838200" y="1353312"/>
            <a:ext cx="10515600" cy="5230368"/>
          </a:xfrm>
        </p:spPr>
        <p:txBody>
          <a:bodyPr>
            <a:normAutofit fontScale="62500" lnSpcReduction="20000"/>
          </a:bodyPr>
          <a:lstStyle/>
          <a:p>
            <a:pPr marL="0" indent="0" fontAlgn="base">
              <a:buNone/>
            </a:pPr>
            <a:endParaRPr lang="en-GB" sz="4000" b="1" dirty="0">
              <a:solidFill>
                <a:schemeClr val="accent1"/>
              </a:solidFill>
            </a:endParaRPr>
          </a:p>
          <a:p>
            <a:pPr marL="0" indent="0" fontAlgn="base">
              <a:buNone/>
            </a:pPr>
            <a:r>
              <a:rPr lang="en-GB" sz="4000" u="sng" dirty="0">
                <a:solidFill>
                  <a:schemeClr val="accent1"/>
                </a:solidFill>
              </a:rPr>
              <a:t>ss. 19B/83B</a:t>
            </a:r>
            <a:r>
              <a:rPr lang="en-GB" sz="4000" dirty="0">
                <a:solidFill>
                  <a:schemeClr val="accent1"/>
                </a:solidFill>
              </a:rPr>
              <a:t> – the forum bar</a:t>
            </a:r>
          </a:p>
          <a:p>
            <a:pPr marL="0" indent="0" fontAlgn="base">
              <a:buNone/>
            </a:pPr>
            <a:endParaRPr lang="en-GB" sz="4000" b="1" dirty="0">
              <a:solidFill>
                <a:schemeClr val="accent1"/>
              </a:solidFill>
            </a:endParaRPr>
          </a:p>
          <a:p>
            <a:pPr marL="0" indent="0" fontAlgn="base">
              <a:buNone/>
            </a:pPr>
            <a:r>
              <a:rPr lang="en-GB" sz="4000" u="sng" dirty="0">
                <a:solidFill>
                  <a:schemeClr val="accent1"/>
                </a:solidFill>
              </a:rPr>
              <a:t>ss. 19C/83C</a:t>
            </a:r>
            <a:r>
              <a:rPr lang="en-GB" sz="4000" dirty="0">
                <a:solidFill>
                  <a:schemeClr val="accent1"/>
                </a:solidFill>
              </a:rPr>
              <a:t> - The judge hearing proceedings under section 19B/83B must decide that the extradition is not barred by reason of forum if (at a time when the judge has not yet decided the proceedings) the judge receives a prosecutor's certificate relating to the extradition</a:t>
            </a:r>
          </a:p>
          <a:p>
            <a:pPr marL="0" indent="0" fontAlgn="base">
              <a:buNone/>
            </a:pPr>
            <a:endParaRPr lang="en-GB" sz="4000" dirty="0">
              <a:solidFill>
                <a:schemeClr val="accent1"/>
              </a:solidFill>
            </a:endParaRPr>
          </a:p>
          <a:p>
            <a:pPr marL="0" indent="0" fontAlgn="base">
              <a:buNone/>
            </a:pPr>
            <a:r>
              <a:rPr lang="en-GB" sz="4000" u="sng" dirty="0">
                <a:solidFill>
                  <a:schemeClr val="accent1"/>
                </a:solidFill>
              </a:rPr>
              <a:t>ss. 19D/83D</a:t>
            </a:r>
            <a:r>
              <a:rPr lang="en-GB" sz="4000" dirty="0">
                <a:solidFill>
                  <a:schemeClr val="accent1"/>
                </a:solidFill>
              </a:rPr>
              <a:t> – requirements for a Prosecutor’s Certificate</a:t>
            </a:r>
          </a:p>
          <a:p>
            <a:pPr marL="0" indent="0" fontAlgn="base">
              <a:buNone/>
            </a:pPr>
            <a:r>
              <a:rPr lang="en-GB" sz="4000" dirty="0">
                <a:solidFill>
                  <a:schemeClr val="accent1"/>
                </a:solidFill>
              </a:rPr>
              <a:t> </a:t>
            </a:r>
          </a:p>
          <a:p>
            <a:pPr marL="0" indent="0" fontAlgn="base">
              <a:buNone/>
            </a:pPr>
            <a:r>
              <a:rPr lang="en-GB" sz="4000" u="sng" dirty="0">
                <a:solidFill>
                  <a:schemeClr val="accent1"/>
                </a:solidFill>
              </a:rPr>
              <a:t>s. 19E</a:t>
            </a:r>
            <a:r>
              <a:rPr lang="en-GB" sz="4000" dirty="0">
                <a:solidFill>
                  <a:schemeClr val="accent1"/>
                </a:solidFill>
              </a:rPr>
              <a:t> - Challenges to the issue of a Prosecutor’s Certificate</a:t>
            </a:r>
          </a:p>
          <a:p>
            <a:pPr marL="0" indent="0" fontAlgn="base">
              <a:buNone/>
            </a:pPr>
            <a:r>
              <a:rPr lang="en-GB" sz="4000" dirty="0">
                <a:solidFill>
                  <a:schemeClr val="accent1"/>
                </a:solidFill>
              </a:rPr>
              <a:t> </a:t>
            </a:r>
          </a:p>
          <a:p>
            <a:pPr marL="0" indent="0" fontAlgn="base">
              <a:buNone/>
            </a:pPr>
            <a:r>
              <a:rPr lang="en-GB" sz="4000" u="sng" dirty="0">
                <a:solidFill>
                  <a:schemeClr val="accent1"/>
                </a:solidFill>
              </a:rPr>
              <a:t>ss. 19F/83E</a:t>
            </a:r>
            <a:r>
              <a:rPr lang="en-GB" sz="4000" dirty="0">
                <a:solidFill>
                  <a:schemeClr val="accent1"/>
                </a:solidFill>
              </a:rPr>
              <a:t> – Interpretation</a:t>
            </a:r>
          </a:p>
          <a:p>
            <a:pPr marL="0" indent="0" fontAlgn="base">
              <a:buNone/>
            </a:pPr>
            <a:endParaRPr lang="en-GB" sz="3300" dirty="0"/>
          </a:p>
        </p:txBody>
      </p:sp>
    </p:spTree>
    <p:extLst>
      <p:ext uri="{BB962C8B-B14F-4D97-AF65-F5344CB8AC3E}">
        <p14:creationId xmlns:p14="http://schemas.microsoft.com/office/powerpoint/2010/main" val="419332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D5BD-02D3-CE13-B765-12C03A746BEA}"/>
              </a:ext>
            </a:extLst>
          </p:cNvPr>
          <p:cNvSpPr>
            <a:spLocks noGrp="1"/>
          </p:cNvSpPr>
          <p:nvPr>
            <p:ph type="title"/>
          </p:nvPr>
        </p:nvSpPr>
        <p:spPr>
          <a:xfrm>
            <a:off x="838200" y="365125"/>
            <a:ext cx="10515600" cy="476123"/>
          </a:xfrm>
        </p:spPr>
        <p:txBody>
          <a:bodyPr>
            <a:normAutofit fontScale="90000"/>
          </a:bodyPr>
          <a:lstStyle/>
          <a:p>
            <a:r>
              <a:rPr lang="en-US" sz="3200" dirty="0">
                <a:solidFill>
                  <a:schemeClr val="accent1">
                    <a:lumMod val="50000"/>
                  </a:schemeClr>
                </a:solidFill>
              </a:rPr>
              <a:t>Section 19B/83B of the Extradition Act 2003</a:t>
            </a:r>
          </a:p>
        </p:txBody>
      </p:sp>
      <p:sp>
        <p:nvSpPr>
          <p:cNvPr id="3" name="Content Placeholder 2">
            <a:extLst>
              <a:ext uri="{FF2B5EF4-FFF2-40B4-BE49-F238E27FC236}">
                <a16:creationId xmlns:a16="http://schemas.microsoft.com/office/drawing/2014/main" id="{D204559F-3F9A-9E1A-0F37-CD2BE2690912}"/>
              </a:ext>
            </a:extLst>
          </p:cNvPr>
          <p:cNvSpPr>
            <a:spLocks noGrp="1"/>
          </p:cNvSpPr>
          <p:nvPr>
            <p:ph idx="1"/>
          </p:nvPr>
        </p:nvSpPr>
        <p:spPr>
          <a:xfrm>
            <a:off x="838200" y="841248"/>
            <a:ext cx="10515600" cy="5754624"/>
          </a:xfrm>
        </p:spPr>
        <p:txBody>
          <a:bodyPr>
            <a:normAutofit/>
          </a:bodyPr>
          <a:lstStyle/>
          <a:p>
            <a:pPr marL="0" indent="0" fontAlgn="base">
              <a:buNone/>
            </a:pPr>
            <a:endParaRPr lang="en-GB" sz="2400" dirty="0">
              <a:solidFill>
                <a:schemeClr val="accent1"/>
              </a:solidFill>
            </a:endParaRPr>
          </a:p>
          <a:p>
            <a:pPr marL="0" indent="0" fontAlgn="base">
              <a:buNone/>
            </a:pPr>
            <a:r>
              <a:rPr lang="en-GB" sz="2400" dirty="0">
                <a:solidFill>
                  <a:schemeClr val="accent1"/>
                </a:solidFill>
              </a:rPr>
              <a:t>(1)  The extradition of a person (“D”) to a [category 1/category 2] territory is barred by reason of forum if the extradition would not be in the interests of justice.</a:t>
            </a:r>
          </a:p>
          <a:p>
            <a:pPr marL="0" indent="0" fontAlgn="base">
              <a:buNone/>
            </a:pPr>
            <a:endParaRPr lang="en-GB" sz="2400" dirty="0">
              <a:solidFill>
                <a:schemeClr val="accent1"/>
              </a:solidFill>
            </a:endParaRPr>
          </a:p>
          <a:p>
            <a:pPr marL="0" indent="0" fontAlgn="base">
              <a:buNone/>
            </a:pPr>
            <a:r>
              <a:rPr lang="en-GB" sz="2400" dirty="0">
                <a:solidFill>
                  <a:schemeClr val="accent1"/>
                </a:solidFill>
              </a:rPr>
              <a:t>(2)  For the purposes of this section, the extradition would not be in the interests of justice if the judge—</a:t>
            </a:r>
          </a:p>
          <a:p>
            <a:pPr marL="0" indent="0" fontAlgn="base">
              <a:buNone/>
            </a:pPr>
            <a:endParaRPr lang="en-GB" sz="2400" dirty="0">
              <a:solidFill>
                <a:schemeClr val="accent1"/>
              </a:solidFill>
            </a:endParaRPr>
          </a:p>
          <a:p>
            <a:pPr marL="0" indent="0" fontAlgn="base">
              <a:buNone/>
            </a:pPr>
            <a:r>
              <a:rPr lang="en-GB" sz="2400" dirty="0">
                <a:solidFill>
                  <a:schemeClr val="accent1"/>
                </a:solidFill>
              </a:rPr>
              <a:t>	(a)  decides that a substantial measure of D's relevant activity was performed in the United Kingdom; and</a:t>
            </a:r>
          </a:p>
          <a:p>
            <a:pPr marL="0" indent="0" fontAlgn="base">
              <a:buNone/>
            </a:pPr>
            <a:endParaRPr lang="en-GB" sz="2400" dirty="0">
              <a:solidFill>
                <a:schemeClr val="accent1"/>
              </a:solidFill>
            </a:endParaRPr>
          </a:p>
          <a:p>
            <a:pPr marL="0" indent="0" fontAlgn="base">
              <a:buNone/>
            </a:pPr>
            <a:r>
              <a:rPr lang="en-GB" sz="2400" dirty="0">
                <a:solidFill>
                  <a:schemeClr val="accent1"/>
                </a:solidFill>
              </a:rPr>
              <a:t>	(b)  decides, having regard to the specified matters relating to the interests of justice (and only those matters), that the extradition should not take place.</a:t>
            </a:r>
          </a:p>
          <a:p>
            <a:pPr marL="0" indent="0" fontAlgn="base">
              <a:buNone/>
            </a:pPr>
            <a:endParaRPr lang="en-GB" sz="4400" dirty="0">
              <a:solidFill>
                <a:schemeClr val="accent1"/>
              </a:solidFill>
            </a:endParaRPr>
          </a:p>
          <a:p>
            <a:endParaRPr lang="en-US" sz="4400" dirty="0"/>
          </a:p>
        </p:txBody>
      </p:sp>
    </p:spTree>
    <p:extLst>
      <p:ext uri="{BB962C8B-B14F-4D97-AF65-F5344CB8AC3E}">
        <p14:creationId xmlns:p14="http://schemas.microsoft.com/office/powerpoint/2010/main" val="398609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F87E-CCCB-00EE-7271-EF20E98D0AF4}"/>
              </a:ext>
            </a:extLst>
          </p:cNvPr>
          <p:cNvSpPr>
            <a:spLocks noGrp="1"/>
          </p:cNvSpPr>
          <p:nvPr>
            <p:ph type="title"/>
          </p:nvPr>
        </p:nvSpPr>
        <p:spPr/>
        <p:txBody>
          <a:bodyPr>
            <a:normAutofit/>
          </a:bodyPr>
          <a:lstStyle/>
          <a:p>
            <a:r>
              <a:rPr lang="en-US" sz="3200" dirty="0">
                <a:solidFill>
                  <a:schemeClr val="accent1">
                    <a:lumMod val="50000"/>
                  </a:schemeClr>
                </a:solidFill>
              </a:rPr>
              <a:t>The interest of justice factors</a:t>
            </a:r>
          </a:p>
        </p:txBody>
      </p:sp>
      <p:sp>
        <p:nvSpPr>
          <p:cNvPr id="3" name="Content Placeholder 2">
            <a:extLst>
              <a:ext uri="{FF2B5EF4-FFF2-40B4-BE49-F238E27FC236}">
                <a16:creationId xmlns:a16="http://schemas.microsoft.com/office/drawing/2014/main" id="{730118DA-9A9A-0454-1A19-FA2A5FEA6744}"/>
              </a:ext>
            </a:extLst>
          </p:cNvPr>
          <p:cNvSpPr>
            <a:spLocks noGrp="1"/>
          </p:cNvSpPr>
          <p:nvPr>
            <p:ph idx="1"/>
          </p:nvPr>
        </p:nvSpPr>
        <p:spPr>
          <a:xfrm>
            <a:off x="838200" y="1243584"/>
            <a:ext cx="10515600" cy="5249291"/>
          </a:xfrm>
        </p:spPr>
        <p:txBody>
          <a:bodyPr>
            <a:normAutofit/>
          </a:bodyPr>
          <a:lstStyle/>
          <a:p>
            <a:pPr marL="0" indent="0" fontAlgn="base">
              <a:buNone/>
            </a:pPr>
            <a:endParaRPr lang="en-GB" dirty="0">
              <a:solidFill>
                <a:schemeClr val="accent1"/>
              </a:solidFill>
            </a:endParaRPr>
          </a:p>
          <a:p>
            <a:pPr marL="0" indent="0" fontAlgn="base">
              <a:buNone/>
            </a:pPr>
            <a:r>
              <a:rPr lang="en-GB" dirty="0">
                <a:solidFill>
                  <a:schemeClr val="accent1"/>
                </a:solidFill>
              </a:rPr>
              <a:t>(a)  the place where most of the loss or harm resulting from the extradition offence occurred or was intended to occur;</a:t>
            </a:r>
          </a:p>
          <a:p>
            <a:pPr marL="0" indent="0" fontAlgn="base">
              <a:buNone/>
            </a:pPr>
            <a:endParaRPr lang="en-GB" dirty="0">
              <a:solidFill>
                <a:schemeClr val="accent1"/>
              </a:solidFill>
            </a:endParaRPr>
          </a:p>
          <a:p>
            <a:pPr marL="0" indent="0" fontAlgn="base">
              <a:buNone/>
            </a:pPr>
            <a:r>
              <a:rPr lang="en-GB" dirty="0">
                <a:solidFill>
                  <a:schemeClr val="accent1"/>
                </a:solidFill>
              </a:rPr>
              <a:t>(b)  the interests of any victims of the extradition offence;</a:t>
            </a:r>
          </a:p>
          <a:p>
            <a:pPr marL="0" indent="0" fontAlgn="base">
              <a:buNone/>
            </a:pPr>
            <a:endParaRPr lang="en-GB" dirty="0">
              <a:solidFill>
                <a:schemeClr val="accent1"/>
              </a:solidFill>
            </a:endParaRPr>
          </a:p>
          <a:p>
            <a:pPr marL="0" indent="0" fontAlgn="base">
              <a:buNone/>
            </a:pPr>
            <a:r>
              <a:rPr lang="en-GB" dirty="0">
                <a:solidFill>
                  <a:schemeClr val="accent1"/>
                </a:solidFill>
              </a:rPr>
              <a:t>(c)  any belief of a prosecutor that the United Kingdom, or a particular part of the United Kingdom, is not the most appropriate jurisdiction in which to prosecute D in respect of the conduct constituting the extradition offence;</a:t>
            </a:r>
          </a:p>
          <a:p>
            <a:pPr marL="0" indent="0">
              <a:buNone/>
            </a:pPr>
            <a:endParaRPr lang="en-US" dirty="0"/>
          </a:p>
        </p:txBody>
      </p:sp>
    </p:spTree>
    <p:extLst>
      <p:ext uri="{BB962C8B-B14F-4D97-AF65-F5344CB8AC3E}">
        <p14:creationId xmlns:p14="http://schemas.microsoft.com/office/powerpoint/2010/main" val="88202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34F4A-652B-2BE5-6D9C-B7E0AD23B87A}"/>
              </a:ext>
            </a:extLst>
          </p:cNvPr>
          <p:cNvSpPr>
            <a:spLocks noGrp="1"/>
          </p:cNvSpPr>
          <p:nvPr>
            <p:ph idx="1"/>
          </p:nvPr>
        </p:nvSpPr>
        <p:spPr>
          <a:xfrm>
            <a:off x="838200" y="475488"/>
            <a:ext cx="10515600" cy="5701475"/>
          </a:xfrm>
        </p:spPr>
        <p:txBody>
          <a:bodyPr>
            <a:normAutofit fontScale="92500" lnSpcReduction="20000"/>
          </a:bodyPr>
          <a:lstStyle/>
          <a:p>
            <a:pPr marL="0" indent="0" fontAlgn="base">
              <a:buNone/>
            </a:pPr>
            <a:r>
              <a:rPr lang="en-GB" dirty="0">
                <a:solidFill>
                  <a:schemeClr val="accent1"/>
                </a:solidFill>
              </a:rPr>
              <a:t>(d)  were D to be prosecuted in a part of the United Kingdom for an offence that corresponds to the extradition offence, whether evidence necessary to prove the offence is or could be made available in the United Kingdom;</a:t>
            </a:r>
          </a:p>
          <a:p>
            <a:pPr marL="0" indent="0" fontAlgn="base">
              <a:buNone/>
            </a:pPr>
            <a:endParaRPr lang="en-GB" dirty="0">
              <a:solidFill>
                <a:schemeClr val="accent1"/>
              </a:solidFill>
            </a:endParaRPr>
          </a:p>
          <a:p>
            <a:pPr marL="0" indent="0" fontAlgn="base">
              <a:buNone/>
            </a:pPr>
            <a:r>
              <a:rPr lang="en-GB" dirty="0">
                <a:solidFill>
                  <a:schemeClr val="accent1"/>
                </a:solidFill>
              </a:rPr>
              <a:t>(e)  any delay that might result from proceeding in one jurisdiction rather than another;</a:t>
            </a:r>
          </a:p>
          <a:p>
            <a:pPr marL="0" indent="0" fontAlgn="base">
              <a:buNone/>
            </a:pPr>
            <a:endParaRPr lang="en-GB" dirty="0">
              <a:solidFill>
                <a:schemeClr val="accent1"/>
              </a:solidFill>
            </a:endParaRPr>
          </a:p>
          <a:p>
            <a:pPr marL="0" indent="0" fontAlgn="base">
              <a:buNone/>
            </a:pPr>
            <a:r>
              <a:rPr lang="en-GB" dirty="0">
                <a:solidFill>
                  <a:schemeClr val="accent1"/>
                </a:solidFill>
              </a:rPr>
              <a:t>(f)  the desirability and practicability of all prosecutions relating to the extradition offence taking place in one jurisdiction, having regard (in particular) to—</a:t>
            </a:r>
          </a:p>
          <a:p>
            <a:pPr marL="0" indent="0" fontAlgn="base">
              <a:buNone/>
            </a:pPr>
            <a:r>
              <a:rPr lang="en-GB" dirty="0">
                <a:solidFill>
                  <a:schemeClr val="accent1"/>
                </a:solidFill>
              </a:rPr>
              <a:t>	(</a:t>
            </a:r>
            <a:r>
              <a:rPr lang="en-GB" dirty="0" err="1">
                <a:solidFill>
                  <a:schemeClr val="accent1"/>
                </a:solidFill>
              </a:rPr>
              <a:t>i</a:t>
            </a:r>
            <a:r>
              <a:rPr lang="en-GB" dirty="0">
                <a:solidFill>
                  <a:schemeClr val="accent1"/>
                </a:solidFill>
              </a:rPr>
              <a:t>)  the jurisdictions in which witnesses, co—defendants and other suspects are 	located, and</a:t>
            </a:r>
          </a:p>
          <a:p>
            <a:pPr marL="0" indent="0" fontAlgn="base">
              <a:buNone/>
            </a:pPr>
            <a:r>
              <a:rPr lang="en-GB" dirty="0">
                <a:solidFill>
                  <a:schemeClr val="accent1"/>
                </a:solidFill>
              </a:rPr>
              <a:t>	(ii)  the practicability of the evidence of such persons being given in the United 	Kingdom or in jurisdictions outside the United Kingdom</a:t>
            </a:r>
          </a:p>
          <a:p>
            <a:pPr marL="0" indent="0" fontAlgn="base">
              <a:buNone/>
            </a:pPr>
            <a:r>
              <a:rPr lang="en-GB" dirty="0">
                <a:solidFill>
                  <a:schemeClr val="accent1"/>
                </a:solidFill>
              </a:rPr>
              <a:t>	</a:t>
            </a:r>
          </a:p>
          <a:p>
            <a:pPr marL="0" indent="0" fontAlgn="base">
              <a:buNone/>
            </a:pPr>
            <a:r>
              <a:rPr lang="en-GB" dirty="0">
                <a:solidFill>
                  <a:schemeClr val="accent1"/>
                </a:solidFill>
              </a:rPr>
              <a:t>(g)  D's connections with the United Kingdom.</a:t>
            </a:r>
          </a:p>
        </p:txBody>
      </p:sp>
    </p:spTree>
    <p:extLst>
      <p:ext uri="{BB962C8B-B14F-4D97-AF65-F5344CB8AC3E}">
        <p14:creationId xmlns:p14="http://schemas.microsoft.com/office/powerpoint/2010/main" val="86085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3BFB-7AE2-5912-49F3-F68EE1229D20}"/>
              </a:ext>
            </a:extLst>
          </p:cNvPr>
          <p:cNvSpPr>
            <a:spLocks noGrp="1"/>
          </p:cNvSpPr>
          <p:nvPr>
            <p:ph type="title"/>
          </p:nvPr>
        </p:nvSpPr>
        <p:spPr/>
        <p:txBody>
          <a:bodyPr>
            <a:normAutofit/>
          </a:bodyPr>
          <a:lstStyle/>
          <a:p>
            <a:r>
              <a:rPr lang="en-US" sz="3200" dirty="0">
                <a:solidFill>
                  <a:schemeClr val="accent1">
                    <a:lumMod val="50000"/>
                  </a:schemeClr>
                </a:solidFill>
              </a:rPr>
              <a:t>Approach to the interest of justice factors</a:t>
            </a:r>
          </a:p>
        </p:txBody>
      </p:sp>
      <p:sp>
        <p:nvSpPr>
          <p:cNvPr id="3" name="Content Placeholder 2">
            <a:extLst>
              <a:ext uri="{FF2B5EF4-FFF2-40B4-BE49-F238E27FC236}">
                <a16:creationId xmlns:a16="http://schemas.microsoft.com/office/drawing/2014/main" id="{C8EBD882-1BE8-8A8A-5FBB-C6E3B83FFF68}"/>
              </a:ext>
            </a:extLst>
          </p:cNvPr>
          <p:cNvSpPr>
            <a:spLocks noGrp="1"/>
          </p:cNvSpPr>
          <p:nvPr>
            <p:ph idx="1"/>
          </p:nvPr>
        </p:nvSpPr>
        <p:spPr>
          <a:xfrm>
            <a:off x="838200" y="1316736"/>
            <a:ext cx="10515600" cy="4860227"/>
          </a:xfrm>
        </p:spPr>
        <p:txBody>
          <a:bodyPr>
            <a:normAutofit fontScale="70000" lnSpcReduction="20000"/>
          </a:bodyPr>
          <a:lstStyle/>
          <a:p>
            <a:pPr marL="0" indent="0">
              <a:buNone/>
            </a:pPr>
            <a:endParaRPr lang="en-GB" dirty="0">
              <a:solidFill>
                <a:schemeClr val="accent1"/>
              </a:solidFill>
            </a:endParaRPr>
          </a:p>
          <a:p>
            <a:r>
              <a:rPr lang="en-GB" dirty="0">
                <a:solidFill>
                  <a:schemeClr val="accent1"/>
                </a:solidFill>
              </a:rPr>
              <a:t>The purpose of the bar is to prevent </a:t>
            </a:r>
            <a:r>
              <a:rPr lang="en-GB" i="1" dirty="0">
                <a:solidFill>
                  <a:schemeClr val="accent1"/>
                </a:solidFill>
              </a:rPr>
              <a:t>extradition where the offences can be fairly and effectively tried in the UK, and it is not in the interests of justice that the requested person should be extradited - </a:t>
            </a:r>
            <a:r>
              <a:rPr lang="en-GB" i="1" u="sng" dirty="0">
                <a:solidFill>
                  <a:schemeClr val="accent1"/>
                </a:solidFill>
              </a:rPr>
              <a:t>Love v USA </a:t>
            </a:r>
            <a:r>
              <a:rPr lang="en-GB" i="1" dirty="0">
                <a:solidFill>
                  <a:schemeClr val="accent1"/>
                </a:solidFill>
              </a:rPr>
              <a:t>[2018] EWHC 172 (Admin), para 22:</a:t>
            </a:r>
            <a:endParaRPr lang="en-GB" dirty="0">
              <a:solidFill>
                <a:schemeClr val="accent1"/>
              </a:solidFill>
            </a:endParaRPr>
          </a:p>
          <a:p>
            <a:pPr marL="0" indent="0" fontAlgn="base">
              <a:buNone/>
            </a:pPr>
            <a:r>
              <a:rPr lang="en-GB" b="1" dirty="0">
                <a:solidFill>
                  <a:schemeClr val="accent1"/>
                </a:solidFill>
              </a:rPr>
              <a:t> </a:t>
            </a:r>
            <a:endParaRPr lang="en-GB" dirty="0">
              <a:solidFill>
                <a:schemeClr val="accent1"/>
              </a:solidFill>
            </a:endParaRPr>
          </a:p>
          <a:p>
            <a:r>
              <a:rPr lang="en-GB" dirty="0">
                <a:solidFill>
                  <a:schemeClr val="accent1"/>
                </a:solidFill>
              </a:rPr>
              <a:t>Ultimate test if whether extradition would not be in the interests of justice - </a:t>
            </a:r>
            <a:r>
              <a:rPr lang="en-GB" i="1" u="sng" dirty="0">
                <a:solidFill>
                  <a:schemeClr val="accent1"/>
                </a:solidFill>
              </a:rPr>
              <a:t>Dibden v Tribunal De Grande Instance De Lille, France</a:t>
            </a:r>
            <a:r>
              <a:rPr lang="en-GB" i="1" dirty="0">
                <a:solidFill>
                  <a:schemeClr val="accent1"/>
                </a:solidFill>
              </a:rPr>
              <a:t> [2014] EWHC 3074 (Admin), para 18; </a:t>
            </a:r>
            <a:r>
              <a:rPr lang="en-GB" i="1" u="sng" dirty="0">
                <a:solidFill>
                  <a:schemeClr val="accent1"/>
                </a:solidFill>
              </a:rPr>
              <a:t>Shaw v USA</a:t>
            </a:r>
            <a:r>
              <a:rPr lang="en-GB" i="1" dirty="0">
                <a:solidFill>
                  <a:schemeClr val="accent1"/>
                </a:solidFill>
              </a:rPr>
              <a:t> [2014] EWHC 4654 (Admin), para 41</a:t>
            </a:r>
          </a:p>
          <a:p>
            <a:endParaRPr lang="en-GB" i="1" dirty="0">
              <a:solidFill>
                <a:schemeClr val="accent1"/>
              </a:solidFill>
            </a:endParaRPr>
          </a:p>
          <a:p>
            <a:r>
              <a:rPr lang="en-GB" i="1" dirty="0">
                <a:solidFill>
                  <a:schemeClr val="accent1"/>
                </a:solidFill>
              </a:rPr>
              <a:t>But it is not </a:t>
            </a:r>
            <a:r>
              <a:rPr lang="en-GB" dirty="0">
                <a:solidFill>
                  <a:schemeClr val="accent1"/>
                </a:solidFill>
              </a:rPr>
              <a:t>a general interests of justice test but rather is calibrated to the issues listed in 19B(3)/83B(3) - </a:t>
            </a:r>
            <a:r>
              <a:rPr lang="en-GB" i="1" u="sng" dirty="0">
                <a:solidFill>
                  <a:schemeClr val="accent1"/>
                </a:solidFill>
              </a:rPr>
              <a:t>Patman &amp; Safi v Specialist Criminal Court In </a:t>
            </a:r>
            <a:r>
              <a:rPr lang="en-GB" i="1" u="sng" dirty="0" err="1">
                <a:solidFill>
                  <a:schemeClr val="accent1"/>
                </a:solidFill>
              </a:rPr>
              <a:t>Pezinok</a:t>
            </a:r>
            <a:r>
              <a:rPr lang="en-GB" i="1" u="sng" dirty="0">
                <a:solidFill>
                  <a:schemeClr val="accent1"/>
                </a:solidFill>
              </a:rPr>
              <a:t>, Slovakia</a:t>
            </a:r>
            <a:r>
              <a:rPr lang="en-GB" i="1" dirty="0">
                <a:solidFill>
                  <a:schemeClr val="accent1"/>
                </a:solidFill>
              </a:rPr>
              <a:t> [2020] EWHC</a:t>
            </a:r>
            <a:r>
              <a:rPr lang="en-GB" dirty="0">
                <a:solidFill>
                  <a:schemeClr val="accent1"/>
                </a:solidFill>
              </a:rPr>
              <a:t> </a:t>
            </a:r>
            <a:r>
              <a:rPr lang="en-GB" i="1" dirty="0">
                <a:solidFill>
                  <a:schemeClr val="accent1"/>
                </a:solidFill>
              </a:rPr>
              <a:t>3512,</a:t>
            </a:r>
            <a:r>
              <a:rPr lang="en-GB" dirty="0">
                <a:solidFill>
                  <a:schemeClr val="accent1"/>
                </a:solidFill>
              </a:rPr>
              <a:t> para 18</a:t>
            </a:r>
          </a:p>
          <a:p>
            <a:pPr marL="0" indent="0">
              <a:buNone/>
            </a:pPr>
            <a:r>
              <a:rPr lang="en-GB" dirty="0">
                <a:solidFill>
                  <a:schemeClr val="accent1"/>
                </a:solidFill>
              </a:rPr>
              <a:t> </a:t>
            </a:r>
          </a:p>
          <a:p>
            <a:r>
              <a:rPr lang="en-GB" dirty="0">
                <a:solidFill>
                  <a:schemeClr val="accent1"/>
                </a:solidFill>
              </a:rPr>
              <a:t>The Court must have regard to each of the factors, but there is no hierarchy to them and the weight (if any) to be afforded to each one will always require a fact-specific analysis; what is required is an overall judgment as to </a:t>
            </a:r>
            <a:r>
              <a:rPr lang="en-GB" i="1" dirty="0">
                <a:solidFill>
                  <a:schemeClr val="accent1"/>
                </a:solidFill>
              </a:rPr>
              <a:t>whether the particular</a:t>
            </a:r>
            <a:r>
              <a:rPr lang="en-GB" dirty="0">
                <a:solidFill>
                  <a:schemeClr val="accent1"/>
                </a:solidFill>
              </a:rPr>
              <a:t> </a:t>
            </a:r>
            <a:r>
              <a:rPr lang="en-GB" i="1" dirty="0">
                <a:solidFill>
                  <a:schemeClr val="accent1"/>
                </a:solidFill>
              </a:rPr>
              <a:t>extradition would not be in the interests of justice: </a:t>
            </a:r>
            <a:r>
              <a:rPr lang="en-GB" i="1" u="sng" dirty="0">
                <a:solidFill>
                  <a:schemeClr val="accent1"/>
                </a:solidFill>
              </a:rPr>
              <a:t>Shaw</a:t>
            </a:r>
            <a:r>
              <a:rPr lang="en-GB" i="1" dirty="0">
                <a:solidFill>
                  <a:schemeClr val="accent1"/>
                </a:solidFill>
              </a:rPr>
              <a:t>, para. 40; </a:t>
            </a:r>
            <a:r>
              <a:rPr lang="en-GB" i="1" u="sng" dirty="0">
                <a:solidFill>
                  <a:schemeClr val="accent1"/>
                </a:solidFill>
              </a:rPr>
              <a:t>Dibden</a:t>
            </a:r>
            <a:r>
              <a:rPr lang="en-GB" i="1" dirty="0">
                <a:solidFill>
                  <a:schemeClr val="accent1"/>
                </a:solidFill>
              </a:rPr>
              <a:t>, para. 18</a:t>
            </a:r>
            <a:endParaRPr lang="en-GB" dirty="0">
              <a:solidFill>
                <a:schemeClr val="accent1"/>
              </a:solidFill>
            </a:endParaRPr>
          </a:p>
          <a:p>
            <a:endParaRPr lang="en-US" dirty="0"/>
          </a:p>
        </p:txBody>
      </p:sp>
    </p:spTree>
    <p:extLst>
      <p:ext uri="{BB962C8B-B14F-4D97-AF65-F5344CB8AC3E}">
        <p14:creationId xmlns:p14="http://schemas.microsoft.com/office/powerpoint/2010/main" val="94576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1797</Words>
  <Application>Microsoft Macintosh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Forum Bar</vt:lpstr>
      <vt:lpstr>Background to the bar</vt:lpstr>
      <vt:lpstr>PowerPoint Presentation</vt:lpstr>
      <vt:lpstr>Introduction of the forum bar</vt:lpstr>
      <vt:lpstr>Overview of the forum provisions</vt:lpstr>
      <vt:lpstr>Section 19B/83B of the Extradition Act 2003</vt:lpstr>
      <vt:lpstr>The interest of justice factors</vt:lpstr>
      <vt:lpstr>PowerPoint Presentation</vt:lpstr>
      <vt:lpstr>Approach to the interest of justice factors</vt:lpstr>
      <vt:lpstr>The place where most of the loss or harm resulting from the extradition offence occurred or was intended to occur </vt:lpstr>
      <vt:lpstr>The interests of any victims of the extradition offence </vt:lpstr>
      <vt:lpstr>Any belief of a prosecutor that the United Kingdom, or a particular part of the United Kingdom, is not the most appropriate jurisdiction in which to prosecute D  </vt:lpstr>
      <vt:lpstr>Whether evidence necessary to prove the offence is or could be made available in the United Kingdom </vt:lpstr>
      <vt:lpstr>Any delay that might result from proceeding in one jurisdiction rather than another  </vt:lpstr>
      <vt:lpstr>The desirability and practicability of all prosecutions relating to the extradition offence taking place in one jurisdiction </vt:lpstr>
      <vt:lpstr>D's connections with the United Kingdom </vt:lpstr>
      <vt:lpstr>Themes from the case-law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Forum Bar</dc:title>
  <dc:creator>Rosemary Davidson</dc:creator>
  <cp:lastModifiedBy>Rosemary Davidson</cp:lastModifiedBy>
  <cp:revision>2</cp:revision>
  <dcterms:created xsi:type="dcterms:W3CDTF">2022-09-04T19:51:18Z</dcterms:created>
  <dcterms:modified xsi:type="dcterms:W3CDTF">2022-09-04T20:51:33Z</dcterms:modified>
</cp:coreProperties>
</file>