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5"/>
  </p:notesMasterIdLst>
  <p:sldIdLst>
    <p:sldId id="256" r:id="rId6"/>
    <p:sldId id="257" r:id="rId7"/>
    <p:sldId id="258" r:id="rId8"/>
    <p:sldId id="259" r:id="rId9"/>
    <p:sldId id="260" r:id="rId10"/>
    <p:sldId id="261" r:id="rId11"/>
    <p:sldId id="262" r:id="rId12"/>
    <p:sldId id="264" r:id="rId13"/>
    <p:sldId id="265" r:id="rId14"/>
  </p:sldIdLst>
  <p:sldSz cx="9144000" cy="5143500" type="screen16x9"/>
  <p:notesSz cx="6858000" cy="9144000"/>
  <p:defaultTextStyle>
    <a:defPPr>
      <a:defRPr lang="en-US"/>
    </a:defPPr>
    <a:lvl1pPr marL="0" algn="l" defTabSz="914296" rtl="0" eaLnBrk="1" latinLnBrk="0" hangingPunct="1">
      <a:defRPr sz="1800" kern="1200">
        <a:solidFill>
          <a:schemeClr val="tx1"/>
        </a:solidFill>
        <a:latin typeface="+mn-lt"/>
        <a:ea typeface="+mn-ea"/>
        <a:cs typeface="+mn-cs"/>
      </a:defRPr>
    </a:lvl1pPr>
    <a:lvl2pPr marL="457148"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4"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8" algn="l" defTabSz="914296" rtl="0" eaLnBrk="1" latinLnBrk="0" hangingPunct="1">
      <a:defRPr sz="1800" kern="1200">
        <a:solidFill>
          <a:schemeClr val="tx1"/>
        </a:solidFill>
        <a:latin typeface="+mn-lt"/>
        <a:ea typeface="+mn-ea"/>
        <a:cs typeface="+mn-cs"/>
      </a:defRPr>
    </a:lvl7pPr>
    <a:lvl8pPr marL="3200036" algn="l" defTabSz="914296" rtl="0" eaLnBrk="1" latinLnBrk="0" hangingPunct="1">
      <a:defRPr sz="1800" kern="1200">
        <a:solidFill>
          <a:schemeClr val="tx1"/>
        </a:solidFill>
        <a:latin typeface="+mn-lt"/>
        <a:ea typeface="+mn-ea"/>
        <a:cs typeface="+mn-cs"/>
      </a:defRPr>
    </a:lvl8pPr>
    <a:lvl9pPr marL="3657184" algn="l" defTabSz="91429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BDDD"/>
    <a:srgbClr val="B6CBE4"/>
    <a:srgbClr val="6A95C8"/>
    <a:srgbClr val="005E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58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8972C2-EB7C-4B43-825E-BD93E5430389}" type="datetimeFigureOut">
              <a:rPr lang="en-GB" smtClean="0"/>
              <a:t>04/09/2022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B3E123-60C8-4F17-BFEA-F6B6F09CB5FC}" type="slidenum">
              <a:rPr lang="en-GB" smtClean="0"/>
              <a:t>‹#›</a:t>
            </a:fld>
            <a:endParaRPr lang="en-GB"/>
          </a:p>
        </p:txBody>
      </p:sp>
    </p:spTree>
    <p:extLst>
      <p:ext uri="{BB962C8B-B14F-4D97-AF65-F5344CB8AC3E}">
        <p14:creationId xmlns:p14="http://schemas.microsoft.com/office/powerpoint/2010/main" val="1018803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Combatting of transnational crime- seeing that justice is done according to the law in an appropriate jurisdiction</a:t>
            </a:r>
          </a:p>
        </p:txBody>
      </p:sp>
      <p:sp>
        <p:nvSpPr>
          <p:cNvPr id="4" name="Slide Number Placeholder 3"/>
          <p:cNvSpPr>
            <a:spLocks noGrp="1"/>
          </p:cNvSpPr>
          <p:nvPr>
            <p:ph type="sldNum" sz="quarter" idx="5"/>
          </p:nvPr>
        </p:nvSpPr>
        <p:spPr/>
        <p:txBody>
          <a:bodyPr/>
          <a:lstStyle/>
          <a:p>
            <a:fld id="{EFB3E123-60C8-4F17-BFEA-F6B6F09CB5FC}" type="slidenum">
              <a:rPr lang="en-GB" smtClean="0"/>
              <a:t>3</a:t>
            </a:fld>
            <a:endParaRPr lang="en-GB"/>
          </a:p>
        </p:txBody>
      </p:sp>
    </p:spTree>
    <p:extLst>
      <p:ext uri="{BB962C8B-B14F-4D97-AF65-F5344CB8AC3E}">
        <p14:creationId xmlns:p14="http://schemas.microsoft.com/office/powerpoint/2010/main" val="1612112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Jurisdiction</a:t>
            </a:r>
          </a:p>
          <a:p>
            <a:r>
              <a:rPr lang="en-GB" dirty="0"/>
              <a:t>Statute or Criminal Code</a:t>
            </a:r>
          </a:p>
          <a:p>
            <a:r>
              <a:rPr lang="en-GB" dirty="0"/>
              <a:t>Conduct within the territory- substantial connection with</a:t>
            </a:r>
          </a:p>
          <a:p>
            <a:r>
              <a:rPr lang="en-GB" dirty="0"/>
              <a:t>Active personality- nationality of the RP</a:t>
            </a:r>
          </a:p>
          <a:p>
            <a:r>
              <a:rPr lang="en-GB" dirty="0"/>
              <a:t>Passive personality- nationality of the victim</a:t>
            </a:r>
          </a:p>
          <a:p>
            <a:r>
              <a:rPr lang="en-GB" dirty="0"/>
              <a:t>Universal jurisdiction</a:t>
            </a:r>
          </a:p>
          <a:p>
            <a:endParaRPr lang="en-GB" dirty="0"/>
          </a:p>
          <a:p>
            <a:r>
              <a:rPr lang="en-GB" b="1" u="sng" dirty="0"/>
              <a:t>Early and Informed Decision Making</a:t>
            </a:r>
          </a:p>
          <a:p>
            <a:endParaRPr lang="en-GB" dirty="0"/>
          </a:p>
          <a:p>
            <a:r>
              <a:rPr lang="en-GB" dirty="0"/>
              <a:t>Directors Guidance on the handling of cases where the jurisdiction to prosecute is shared with prosecution authorities overseas</a:t>
            </a:r>
          </a:p>
          <a:p>
            <a:r>
              <a:rPr lang="en-GB" dirty="0"/>
              <a:t>Eurojust Guidelines of 2003</a:t>
            </a:r>
          </a:p>
          <a:p>
            <a:r>
              <a:rPr lang="en-GB" dirty="0"/>
              <a:t>Joint guidance on handling cases with concurrent jurisdiction between the United Kingdom and the United States of America</a:t>
            </a:r>
          </a:p>
          <a:p>
            <a:r>
              <a:rPr lang="en-GB" dirty="0"/>
              <a:t>Early sharing of information between prosecutors with an interest in the case</a:t>
            </a:r>
          </a:p>
          <a:p>
            <a:r>
              <a:rPr lang="en-GB" dirty="0"/>
              <a:t>Decisions on forum are for Prosecutors applying the guidance- fair, objective and on own merits and facts- develop a case strategy, resolve issues on concurrent jurisdiction including admissibility of evidence and disclosure. Where and how a prosecution should be initiated, continued or discontinued.</a:t>
            </a:r>
          </a:p>
        </p:txBody>
      </p:sp>
      <p:sp>
        <p:nvSpPr>
          <p:cNvPr id="4" name="Slide Number Placeholder 3"/>
          <p:cNvSpPr>
            <a:spLocks noGrp="1"/>
          </p:cNvSpPr>
          <p:nvPr>
            <p:ph type="sldNum" sz="quarter" idx="5"/>
          </p:nvPr>
        </p:nvSpPr>
        <p:spPr/>
        <p:txBody>
          <a:bodyPr/>
          <a:lstStyle/>
          <a:p>
            <a:fld id="{EFB3E123-60C8-4F17-BFEA-F6B6F09CB5FC}" type="slidenum">
              <a:rPr lang="en-GB" smtClean="0"/>
              <a:t>4</a:t>
            </a:fld>
            <a:endParaRPr lang="en-GB"/>
          </a:p>
        </p:txBody>
      </p:sp>
    </p:spTree>
    <p:extLst>
      <p:ext uri="{BB962C8B-B14F-4D97-AF65-F5344CB8AC3E}">
        <p14:creationId xmlns:p14="http://schemas.microsoft.com/office/powerpoint/2010/main" val="1868284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a:p>
            <a:r>
              <a:rPr lang="en-GB" b="1" u="sng" dirty="0"/>
              <a:t>LE investigate and Prosecutors make decisions on Forum</a:t>
            </a:r>
          </a:p>
          <a:p>
            <a:endParaRPr lang="en-GB" dirty="0"/>
          </a:p>
          <a:p>
            <a:r>
              <a:rPr lang="en-GB" dirty="0"/>
              <a:t>Where a prosecution takes place is a decision for prosecutors to take.</a:t>
            </a:r>
          </a:p>
          <a:p>
            <a:r>
              <a:rPr lang="en-GB" dirty="0"/>
              <a:t>Matter for law enforcement what to investigate- CPS cannot direct. Can refer matters and encourage seeking EIA.</a:t>
            </a:r>
          </a:p>
          <a:p>
            <a:r>
              <a:rPr lang="en-GB" dirty="0"/>
              <a:t>Greater joined up working- Interpol/Europol/ International Crime Coordination Centre, International Liaison Officers</a:t>
            </a:r>
          </a:p>
          <a:p>
            <a:r>
              <a:rPr lang="en-GB" dirty="0"/>
              <a:t>Overarching objective is to respect independence of individual jurisdictions and achieving effective law enforcement</a:t>
            </a:r>
          </a:p>
          <a:p>
            <a:r>
              <a:rPr lang="en-GB" dirty="0"/>
              <a:t>Availability of extradition or transfer of proceedings clearly part of the review- can all be finely balanced</a:t>
            </a:r>
          </a:p>
          <a:p>
            <a:endParaRPr lang="en-GB" dirty="0"/>
          </a:p>
        </p:txBody>
      </p:sp>
      <p:sp>
        <p:nvSpPr>
          <p:cNvPr id="4" name="Slide Number Placeholder 3"/>
          <p:cNvSpPr>
            <a:spLocks noGrp="1"/>
          </p:cNvSpPr>
          <p:nvPr>
            <p:ph type="sldNum" sz="quarter" idx="5"/>
          </p:nvPr>
        </p:nvSpPr>
        <p:spPr/>
        <p:txBody>
          <a:bodyPr/>
          <a:lstStyle/>
          <a:p>
            <a:fld id="{EFB3E123-60C8-4F17-BFEA-F6B6F09CB5FC}" type="slidenum">
              <a:rPr lang="en-GB" smtClean="0"/>
              <a:t>5</a:t>
            </a:fld>
            <a:endParaRPr lang="en-GB"/>
          </a:p>
        </p:txBody>
      </p:sp>
    </p:spTree>
    <p:extLst>
      <p:ext uri="{BB962C8B-B14F-4D97-AF65-F5344CB8AC3E}">
        <p14:creationId xmlns:p14="http://schemas.microsoft.com/office/powerpoint/2010/main" val="1935532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Extradition Unit lawyers act on behalf of the IJA or RS</a:t>
            </a:r>
          </a:p>
          <a:p>
            <a:r>
              <a:rPr lang="en-GB" dirty="0"/>
              <a:t>Unless there is an existing criminal investigation into the same conduct in the Request with a view to being prosecuted, does not in itself require CPS to consider/ reconsider</a:t>
            </a:r>
          </a:p>
          <a:p>
            <a:r>
              <a:rPr lang="en-GB" dirty="0"/>
              <a:t>Quite often on FB cases there has been no investigation/referral. MLA assistance may have been provided years beforehand.</a:t>
            </a:r>
          </a:p>
          <a:p>
            <a:r>
              <a:rPr lang="en-GB" dirty="0"/>
              <a:t>PB is to the effect that the UK is not the most appropriate jurisdiction for the prosecution.</a:t>
            </a:r>
          </a:p>
          <a:p>
            <a:r>
              <a:rPr lang="en-GB" dirty="0"/>
              <a:t>PC is to the effect that extradition is not barred by reason of forum</a:t>
            </a:r>
          </a:p>
        </p:txBody>
      </p:sp>
      <p:sp>
        <p:nvSpPr>
          <p:cNvPr id="4" name="Slide Number Placeholder 3"/>
          <p:cNvSpPr>
            <a:spLocks noGrp="1"/>
          </p:cNvSpPr>
          <p:nvPr>
            <p:ph type="sldNum" sz="quarter" idx="5"/>
          </p:nvPr>
        </p:nvSpPr>
        <p:spPr/>
        <p:txBody>
          <a:bodyPr/>
          <a:lstStyle/>
          <a:p>
            <a:fld id="{EFB3E123-60C8-4F17-BFEA-F6B6F09CB5FC}" type="slidenum">
              <a:rPr lang="en-GB" smtClean="0"/>
              <a:t>6</a:t>
            </a:fld>
            <a:endParaRPr lang="en-GB"/>
          </a:p>
        </p:txBody>
      </p:sp>
    </p:spTree>
    <p:extLst>
      <p:ext uri="{BB962C8B-B14F-4D97-AF65-F5344CB8AC3E}">
        <p14:creationId xmlns:p14="http://schemas.microsoft.com/office/powerpoint/2010/main" val="2994928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a UK wants to prosecute then can seek to join proceedings or charge</a:t>
            </a:r>
          </a:p>
          <a:p>
            <a:r>
              <a:rPr lang="en-GB" dirty="0"/>
              <a:t>Sufficient information to express such a view</a:t>
            </a:r>
          </a:p>
          <a:p>
            <a:r>
              <a:rPr lang="en-GB" dirty="0"/>
              <a:t>Policy behind the FB was to prevent extradition where offences can be fairly and effectively tried in the UK and it is not in the interests of justice that the RP should be extradited</a:t>
            </a:r>
          </a:p>
        </p:txBody>
      </p:sp>
      <p:sp>
        <p:nvSpPr>
          <p:cNvPr id="4" name="Slide Number Placeholder 3"/>
          <p:cNvSpPr>
            <a:spLocks noGrp="1"/>
          </p:cNvSpPr>
          <p:nvPr>
            <p:ph type="sldNum" sz="quarter" idx="5"/>
          </p:nvPr>
        </p:nvSpPr>
        <p:spPr/>
        <p:txBody>
          <a:bodyPr/>
          <a:lstStyle/>
          <a:p>
            <a:fld id="{EFB3E123-60C8-4F17-BFEA-F6B6F09CB5FC}" type="slidenum">
              <a:rPr lang="en-GB" smtClean="0"/>
              <a:t>7</a:t>
            </a:fld>
            <a:endParaRPr lang="en-GB"/>
          </a:p>
        </p:txBody>
      </p:sp>
    </p:spTree>
    <p:extLst>
      <p:ext uri="{BB962C8B-B14F-4D97-AF65-F5344CB8AC3E}">
        <p14:creationId xmlns:p14="http://schemas.microsoft.com/office/powerpoint/2010/main" val="3016788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Cases are fact specific and statute does not attribute weighting</a:t>
            </a:r>
          </a:p>
          <a:p>
            <a:r>
              <a:rPr lang="en-GB" dirty="0"/>
              <a:t>Not a numerical exercise but overall balancing exercise</a:t>
            </a:r>
          </a:p>
          <a:p>
            <a:r>
              <a:rPr lang="en-GB" dirty="0"/>
              <a:t>PB- whether one has been submitted, whether it is detailed and well reasoned</a:t>
            </a:r>
          </a:p>
          <a:p>
            <a:r>
              <a:rPr lang="en-GB" dirty="0"/>
              <a:t>RP’s connection to the UK much wider than nationality or residence</a:t>
            </a:r>
          </a:p>
          <a:p>
            <a:r>
              <a:rPr lang="en-GB" dirty="0"/>
              <a:t>Ordinarily desirable to have trials in one jurisdiction</a:t>
            </a:r>
          </a:p>
          <a:p>
            <a:r>
              <a:rPr lang="en-GB" dirty="0"/>
              <a:t>Live link – desirability of a trial regardless of interest in having trial in own jurisdiction</a:t>
            </a:r>
          </a:p>
          <a:p>
            <a:r>
              <a:rPr lang="en-GB" dirty="0"/>
              <a:t>MLA a tool- availability and admissibility of evidence- inevitably will cause delay</a:t>
            </a:r>
          </a:p>
          <a:p>
            <a:r>
              <a:rPr lang="en-GB" dirty="0"/>
              <a:t>RP’s have been discharged and where concurrent jurisdiction possible referred to law enforcement for investigation. One case so far has led to a criminal charges.</a:t>
            </a:r>
          </a:p>
          <a:p>
            <a:endParaRPr lang="en-GB" dirty="0"/>
          </a:p>
        </p:txBody>
      </p:sp>
      <p:sp>
        <p:nvSpPr>
          <p:cNvPr id="4" name="Slide Number Placeholder 3"/>
          <p:cNvSpPr>
            <a:spLocks noGrp="1"/>
          </p:cNvSpPr>
          <p:nvPr>
            <p:ph type="sldNum" sz="quarter" idx="5"/>
          </p:nvPr>
        </p:nvSpPr>
        <p:spPr/>
        <p:txBody>
          <a:bodyPr/>
          <a:lstStyle/>
          <a:p>
            <a:fld id="{EFB3E123-60C8-4F17-BFEA-F6B6F09CB5FC}" type="slidenum">
              <a:rPr lang="en-GB" smtClean="0"/>
              <a:t>8</a:t>
            </a:fld>
            <a:endParaRPr lang="en-GB"/>
          </a:p>
        </p:txBody>
      </p:sp>
    </p:spTree>
    <p:extLst>
      <p:ext uri="{BB962C8B-B14F-4D97-AF65-F5344CB8AC3E}">
        <p14:creationId xmlns:p14="http://schemas.microsoft.com/office/powerpoint/2010/main" val="2733153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A95E230-DE0D-497F-B620-86B1A57C67EB}"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9335CD-7389-4D40-973F-B4DD039D5834}" type="slidenum">
              <a:rPr lang="en-GB" smtClean="0"/>
              <a:t>‹#›</a:t>
            </a:fld>
            <a:endParaRPr lang="en-GB"/>
          </a:p>
        </p:txBody>
      </p:sp>
    </p:spTree>
    <p:extLst>
      <p:ext uri="{BB962C8B-B14F-4D97-AF65-F5344CB8AC3E}">
        <p14:creationId xmlns:p14="http://schemas.microsoft.com/office/powerpoint/2010/main" val="1187509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A95E230-DE0D-497F-B620-86B1A57C67EB}"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9335CD-7389-4D40-973F-B4DD039D5834}" type="slidenum">
              <a:rPr lang="en-GB" smtClean="0"/>
              <a:t>‹#›</a:t>
            </a:fld>
            <a:endParaRPr lang="en-GB"/>
          </a:p>
        </p:txBody>
      </p:sp>
    </p:spTree>
    <p:extLst>
      <p:ext uri="{BB962C8B-B14F-4D97-AF65-F5344CB8AC3E}">
        <p14:creationId xmlns:p14="http://schemas.microsoft.com/office/powerpoint/2010/main" val="3241415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A95E230-DE0D-497F-B620-86B1A57C67EB}"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9335CD-7389-4D40-973F-B4DD039D5834}" type="slidenum">
              <a:rPr lang="en-GB" smtClean="0"/>
              <a:t>‹#›</a:t>
            </a:fld>
            <a:endParaRPr lang="en-GB"/>
          </a:p>
        </p:txBody>
      </p:sp>
    </p:spTree>
    <p:extLst>
      <p:ext uri="{BB962C8B-B14F-4D97-AF65-F5344CB8AC3E}">
        <p14:creationId xmlns:p14="http://schemas.microsoft.com/office/powerpoint/2010/main" val="254507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A95E230-DE0D-497F-B620-86B1A57C67EB}"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9335CD-7389-4D40-973F-B4DD039D5834}" type="slidenum">
              <a:rPr lang="en-GB" smtClean="0"/>
              <a:t>‹#›</a:t>
            </a:fld>
            <a:endParaRPr lang="en-GB"/>
          </a:p>
        </p:txBody>
      </p:sp>
    </p:spTree>
    <p:extLst>
      <p:ext uri="{BB962C8B-B14F-4D97-AF65-F5344CB8AC3E}">
        <p14:creationId xmlns:p14="http://schemas.microsoft.com/office/powerpoint/2010/main" val="3229571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48" indent="0">
              <a:buNone/>
              <a:defRPr sz="1800">
                <a:solidFill>
                  <a:schemeClr val="tx1">
                    <a:tint val="75000"/>
                  </a:schemeClr>
                </a:solidFill>
              </a:defRPr>
            </a:lvl2pPr>
            <a:lvl3pPr marL="914296" indent="0">
              <a:buNone/>
              <a:defRPr sz="1600">
                <a:solidFill>
                  <a:schemeClr val="tx1">
                    <a:tint val="75000"/>
                  </a:schemeClr>
                </a:solidFill>
              </a:defRPr>
            </a:lvl3pPr>
            <a:lvl4pPr marL="1371444" indent="0">
              <a:buNone/>
              <a:defRPr sz="1400">
                <a:solidFill>
                  <a:schemeClr val="tx1">
                    <a:tint val="75000"/>
                  </a:schemeClr>
                </a:solidFill>
              </a:defRPr>
            </a:lvl4pPr>
            <a:lvl5pPr marL="1828592" indent="0">
              <a:buNone/>
              <a:defRPr sz="1400">
                <a:solidFill>
                  <a:schemeClr val="tx1">
                    <a:tint val="75000"/>
                  </a:schemeClr>
                </a:solidFill>
              </a:defRPr>
            </a:lvl5pPr>
            <a:lvl6pPr marL="2285740" indent="0">
              <a:buNone/>
              <a:defRPr sz="1400">
                <a:solidFill>
                  <a:schemeClr val="tx1">
                    <a:tint val="75000"/>
                  </a:schemeClr>
                </a:solidFill>
              </a:defRPr>
            </a:lvl6pPr>
            <a:lvl7pPr marL="2742888" indent="0">
              <a:buNone/>
              <a:defRPr sz="1400">
                <a:solidFill>
                  <a:schemeClr val="tx1">
                    <a:tint val="75000"/>
                  </a:schemeClr>
                </a:solidFill>
              </a:defRPr>
            </a:lvl7pPr>
            <a:lvl8pPr marL="3200036" indent="0">
              <a:buNone/>
              <a:defRPr sz="1400">
                <a:solidFill>
                  <a:schemeClr val="tx1">
                    <a:tint val="75000"/>
                  </a:schemeClr>
                </a:solidFill>
              </a:defRPr>
            </a:lvl8pPr>
            <a:lvl9pPr marL="3657184"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95E230-DE0D-497F-B620-86B1A57C67EB}"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9335CD-7389-4D40-973F-B4DD039D5834}" type="slidenum">
              <a:rPr lang="en-GB" smtClean="0"/>
              <a:t>‹#›</a:t>
            </a:fld>
            <a:endParaRPr lang="en-GB"/>
          </a:p>
        </p:txBody>
      </p:sp>
    </p:spTree>
    <p:extLst>
      <p:ext uri="{BB962C8B-B14F-4D97-AF65-F5344CB8AC3E}">
        <p14:creationId xmlns:p14="http://schemas.microsoft.com/office/powerpoint/2010/main" val="184033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A95E230-DE0D-497F-B620-86B1A57C67EB}" type="datetimeFigureOut">
              <a:rPr lang="en-GB" smtClean="0"/>
              <a:t>04/09/2022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9335CD-7389-4D40-973F-B4DD039D5834}" type="slidenum">
              <a:rPr lang="en-GB" smtClean="0"/>
              <a:t>‹#›</a:t>
            </a:fld>
            <a:endParaRPr lang="en-GB"/>
          </a:p>
        </p:txBody>
      </p:sp>
    </p:spTree>
    <p:extLst>
      <p:ext uri="{BB962C8B-B14F-4D97-AF65-F5344CB8AC3E}">
        <p14:creationId xmlns:p14="http://schemas.microsoft.com/office/powerpoint/2010/main" val="1585076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A95E230-DE0D-497F-B620-86B1A57C67EB}" type="datetimeFigureOut">
              <a:rPr lang="en-GB" smtClean="0"/>
              <a:t>04/09/2022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9335CD-7389-4D40-973F-B4DD039D5834}" type="slidenum">
              <a:rPr lang="en-GB" smtClean="0"/>
              <a:t>‹#›</a:t>
            </a:fld>
            <a:endParaRPr lang="en-GB"/>
          </a:p>
        </p:txBody>
      </p:sp>
    </p:spTree>
    <p:extLst>
      <p:ext uri="{BB962C8B-B14F-4D97-AF65-F5344CB8AC3E}">
        <p14:creationId xmlns:p14="http://schemas.microsoft.com/office/powerpoint/2010/main" val="1109379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A95E230-DE0D-497F-B620-86B1A57C67EB}" type="datetimeFigureOut">
              <a:rPr lang="en-GB" smtClean="0"/>
              <a:t>04/09/2022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9335CD-7389-4D40-973F-B4DD039D5834}" type="slidenum">
              <a:rPr lang="en-GB" smtClean="0"/>
              <a:t>‹#›</a:t>
            </a:fld>
            <a:endParaRPr lang="en-GB"/>
          </a:p>
        </p:txBody>
      </p:sp>
    </p:spTree>
    <p:extLst>
      <p:ext uri="{BB962C8B-B14F-4D97-AF65-F5344CB8AC3E}">
        <p14:creationId xmlns:p14="http://schemas.microsoft.com/office/powerpoint/2010/main" val="345597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5E230-DE0D-497F-B620-86B1A57C67EB}" type="datetimeFigureOut">
              <a:rPr lang="en-GB" smtClean="0"/>
              <a:t>04/09/2022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9335CD-7389-4D40-973F-B4DD039D5834}" type="slidenum">
              <a:rPr lang="en-GB" smtClean="0"/>
              <a:t>‹#›</a:t>
            </a:fld>
            <a:endParaRPr lang="en-GB"/>
          </a:p>
        </p:txBody>
      </p:sp>
    </p:spTree>
    <p:extLst>
      <p:ext uri="{BB962C8B-B14F-4D97-AF65-F5344CB8AC3E}">
        <p14:creationId xmlns:p14="http://schemas.microsoft.com/office/powerpoint/2010/main" val="4109111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1"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95E230-DE0D-497F-B620-86B1A57C67EB}" type="datetimeFigureOut">
              <a:rPr lang="en-GB" smtClean="0"/>
              <a:t>04/09/2022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9335CD-7389-4D40-973F-B4DD039D5834}" type="slidenum">
              <a:rPr lang="en-GB" smtClean="0"/>
              <a:t>‹#›</a:t>
            </a:fld>
            <a:endParaRPr lang="en-GB"/>
          </a:p>
        </p:txBody>
      </p:sp>
    </p:spTree>
    <p:extLst>
      <p:ext uri="{BB962C8B-B14F-4D97-AF65-F5344CB8AC3E}">
        <p14:creationId xmlns:p14="http://schemas.microsoft.com/office/powerpoint/2010/main" val="198825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48" indent="0">
              <a:buNone/>
              <a:defRPr sz="2800"/>
            </a:lvl2pPr>
            <a:lvl3pPr marL="914296" indent="0">
              <a:buNone/>
              <a:defRPr sz="2400"/>
            </a:lvl3pPr>
            <a:lvl4pPr marL="1371444"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4"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95E230-DE0D-497F-B620-86B1A57C67EB}" type="datetimeFigureOut">
              <a:rPr lang="en-GB" smtClean="0"/>
              <a:t>04/09/2022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9335CD-7389-4D40-973F-B4DD039D5834}" type="slidenum">
              <a:rPr lang="en-GB" smtClean="0"/>
              <a:t>‹#›</a:t>
            </a:fld>
            <a:endParaRPr lang="en-GB"/>
          </a:p>
        </p:txBody>
      </p:sp>
    </p:spTree>
    <p:extLst>
      <p:ext uri="{BB962C8B-B14F-4D97-AF65-F5344CB8AC3E}">
        <p14:creationId xmlns:p14="http://schemas.microsoft.com/office/powerpoint/2010/main" val="114828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30" tIns="45715" rIns="91430" bIns="45715"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30" tIns="45715" rIns="91430" bIns="457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4"/>
            <a:ext cx="2133600" cy="273844"/>
          </a:xfrm>
          <a:prstGeom prst="rect">
            <a:avLst/>
          </a:prstGeom>
        </p:spPr>
        <p:txBody>
          <a:bodyPr vert="horz" lIns="91430" tIns="45715" rIns="91430" bIns="45715" rtlCol="0" anchor="ctr"/>
          <a:lstStyle>
            <a:lvl1pPr algn="l">
              <a:defRPr sz="1200">
                <a:solidFill>
                  <a:schemeClr val="tx1">
                    <a:tint val="75000"/>
                  </a:schemeClr>
                </a:solidFill>
              </a:defRPr>
            </a:lvl1pPr>
          </a:lstStyle>
          <a:p>
            <a:fld id="{0A95E230-DE0D-497F-B620-86B1A57C67EB}" type="datetimeFigureOut">
              <a:rPr lang="en-GB" smtClean="0"/>
              <a:t>04/09/2022</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30" tIns="45715" rIns="91430" bIns="45715"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30" tIns="45715" rIns="91430" bIns="45715" rtlCol="0" anchor="ctr"/>
          <a:lstStyle>
            <a:lvl1pPr algn="r">
              <a:defRPr sz="1200">
                <a:solidFill>
                  <a:schemeClr val="tx1">
                    <a:tint val="75000"/>
                  </a:schemeClr>
                </a:solidFill>
              </a:defRPr>
            </a:lvl1pPr>
          </a:lstStyle>
          <a:p>
            <a:fld id="{4D9335CD-7389-4D40-973F-B4DD039D5834}" type="slidenum">
              <a:rPr lang="en-GB" smtClean="0"/>
              <a:t>‹#›</a:t>
            </a:fld>
            <a:endParaRPr lang="en-GB"/>
          </a:p>
        </p:txBody>
      </p:sp>
    </p:spTree>
    <p:extLst>
      <p:ext uri="{BB962C8B-B14F-4D97-AF65-F5344CB8AC3E}">
        <p14:creationId xmlns:p14="http://schemas.microsoft.com/office/powerpoint/2010/main" val="3920582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6" rtl="0" eaLnBrk="1" latinLnBrk="0" hangingPunct="1">
        <a:spcBef>
          <a:spcPct val="0"/>
        </a:spcBef>
        <a:buNone/>
        <a:defRPr sz="4400" kern="1200">
          <a:solidFill>
            <a:schemeClr val="tx1"/>
          </a:solidFill>
          <a:latin typeface="+mj-lt"/>
          <a:ea typeface="+mj-ea"/>
          <a:cs typeface="+mj-cs"/>
        </a:defRPr>
      </a:lvl1pPr>
    </p:titleStyle>
    <p:bodyStyle>
      <a:lvl1pPr marL="342861" indent="-342861" algn="l" defTabSz="91429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65" indent="-285717" algn="l" defTabSz="91429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870" indent="-228574" algn="l" defTabSz="91429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18"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166"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314"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296" rtl="0" eaLnBrk="1" latinLnBrk="0" hangingPunct="1">
        <a:defRPr sz="1800" kern="1200">
          <a:solidFill>
            <a:schemeClr val="tx1"/>
          </a:solidFill>
          <a:latin typeface="+mn-lt"/>
          <a:ea typeface="+mn-ea"/>
          <a:cs typeface="+mn-cs"/>
        </a:defRPr>
      </a:lvl1pPr>
      <a:lvl2pPr marL="457148"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4"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8" algn="l" defTabSz="914296" rtl="0" eaLnBrk="1" latinLnBrk="0" hangingPunct="1">
        <a:defRPr sz="1800" kern="1200">
          <a:solidFill>
            <a:schemeClr val="tx1"/>
          </a:solidFill>
          <a:latin typeface="+mn-lt"/>
          <a:ea typeface="+mn-ea"/>
          <a:cs typeface="+mn-cs"/>
        </a:defRPr>
      </a:lvl7pPr>
      <a:lvl8pPr marL="3200036" algn="l" defTabSz="914296" rtl="0" eaLnBrk="1" latinLnBrk="0" hangingPunct="1">
        <a:defRPr sz="1800" kern="1200">
          <a:solidFill>
            <a:schemeClr val="tx1"/>
          </a:solidFill>
          <a:latin typeface="+mn-lt"/>
          <a:ea typeface="+mn-ea"/>
          <a:cs typeface="+mn-cs"/>
        </a:defRPr>
      </a:lvl8pPr>
      <a:lvl9pPr marL="3657184" algn="l" defTabSz="91429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34616" y="-1047765"/>
            <a:ext cx="10778616" cy="6191265"/>
            <a:chOff x="-1634616" y="-1047765"/>
            <a:chExt cx="10778616" cy="6191265"/>
          </a:xfrm>
        </p:grpSpPr>
        <p:sp>
          <p:nvSpPr>
            <p:cNvPr id="4" name="Rectangle 3"/>
            <p:cNvSpPr/>
            <p:nvPr/>
          </p:nvSpPr>
          <p:spPr>
            <a:xfrm>
              <a:off x="0" y="0"/>
              <a:ext cx="9144000" cy="5143500"/>
            </a:xfrm>
            <a:prstGeom prst="rect">
              <a:avLst/>
            </a:prstGeom>
            <a:solidFill>
              <a:srgbClr val="005EAA"/>
            </a:solidFill>
            <a:ln>
              <a:solidFill>
                <a:srgbClr val="005E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Isosceles Triangle 5"/>
            <p:cNvSpPr/>
            <p:nvPr/>
          </p:nvSpPr>
          <p:spPr>
            <a:xfrm rot="19139184">
              <a:off x="-1634616" y="-1037404"/>
              <a:ext cx="6934435" cy="3769108"/>
            </a:xfrm>
            <a:custGeom>
              <a:avLst/>
              <a:gdLst>
                <a:gd name="connsiteX0" fmla="*/ 0 w 10526692"/>
                <a:gd name="connsiteY0" fmla="*/ 5452783 h 5452783"/>
                <a:gd name="connsiteX1" fmla="*/ 5263346 w 10526692"/>
                <a:gd name="connsiteY1" fmla="*/ 0 h 5452783"/>
                <a:gd name="connsiteX2" fmla="*/ 10526692 w 10526692"/>
                <a:gd name="connsiteY2" fmla="*/ 5452783 h 5452783"/>
                <a:gd name="connsiteX3" fmla="*/ 0 w 10526692"/>
                <a:gd name="connsiteY3" fmla="*/ 5452783 h 5452783"/>
                <a:gd name="connsiteX0" fmla="*/ 0 w 10526692"/>
                <a:gd name="connsiteY0" fmla="*/ 3291042 h 3291042"/>
                <a:gd name="connsiteX1" fmla="*/ 4248873 w 10526692"/>
                <a:gd name="connsiteY1" fmla="*/ 0 h 3291042"/>
                <a:gd name="connsiteX2" fmla="*/ 10526692 w 10526692"/>
                <a:gd name="connsiteY2" fmla="*/ 3291042 h 3291042"/>
                <a:gd name="connsiteX3" fmla="*/ 0 w 10526692"/>
                <a:gd name="connsiteY3" fmla="*/ 3291042 h 3291042"/>
                <a:gd name="connsiteX0" fmla="*/ 0 w 9526960"/>
                <a:gd name="connsiteY0" fmla="*/ 3291042 h 4224907"/>
                <a:gd name="connsiteX1" fmla="*/ 4248873 w 9526960"/>
                <a:gd name="connsiteY1" fmla="*/ 0 h 4224907"/>
                <a:gd name="connsiteX2" fmla="*/ 9526960 w 9526960"/>
                <a:gd name="connsiteY2" fmla="*/ 4224907 h 4224907"/>
                <a:gd name="connsiteX3" fmla="*/ 0 w 9526960"/>
                <a:gd name="connsiteY3" fmla="*/ 3291042 h 4224907"/>
                <a:gd name="connsiteX0" fmla="*/ 0 w 8316234"/>
                <a:gd name="connsiteY0" fmla="*/ 3391854 h 4224907"/>
                <a:gd name="connsiteX1" fmla="*/ 3038147 w 8316234"/>
                <a:gd name="connsiteY1" fmla="*/ 0 h 4224907"/>
                <a:gd name="connsiteX2" fmla="*/ 8316234 w 8316234"/>
                <a:gd name="connsiteY2" fmla="*/ 4224907 h 4224907"/>
                <a:gd name="connsiteX3" fmla="*/ 0 w 8316234"/>
                <a:gd name="connsiteY3" fmla="*/ 3391854 h 4224907"/>
                <a:gd name="connsiteX0" fmla="*/ 0 w 8316234"/>
                <a:gd name="connsiteY0" fmla="*/ 3638992 h 4472045"/>
                <a:gd name="connsiteX1" fmla="*/ 3152097 w 8316234"/>
                <a:gd name="connsiteY1" fmla="*/ 0 h 4472045"/>
                <a:gd name="connsiteX2" fmla="*/ 8316234 w 8316234"/>
                <a:gd name="connsiteY2" fmla="*/ 4472045 h 4472045"/>
                <a:gd name="connsiteX3" fmla="*/ 0 w 8316234"/>
                <a:gd name="connsiteY3" fmla="*/ 3638992 h 4472045"/>
                <a:gd name="connsiteX0" fmla="*/ 0 w 6934435"/>
                <a:gd name="connsiteY0" fmla="*/ 3638992 h 4352292"/>
                <a:gd name="connsiteX1" fmla="*/ 3152097 w 6934435"/>
                <a:gd name="connsiteY1" fmla="*/ 0 h 4352292"/>
                <a:gd name="connsiteX2" fmla="*/ 6934435 w 6934435"/>
                <a:gd name="connsiteY2" fmla="*/ 4352292 h 4352292"/>
                <a:gd name="connsiteX3" fmla="*/ 0 w 6934435"/>
                <a:gd name="connsiteY3" fmla="*/ 3638992 h 4352292"/>
                <a:gd name="connsiteX0" fmla="*/ 0 w 6934435"/>
                <a:gd name="connsiteY0" fmla="*/ 3055808 h 3769108"/>
                <a:gd name="connsiteX1" fmla="*/ 2644900 w 6934435"/>
                <a:gd name="connsiteY1" fmla="*/ 0 h 3769108"/>
                <a:gd name="connsiteX2" fmla="*/ 6934435 w 6934435"/>
                <a:gd name="connsiteY2" fmla="*/ 3769108 h 3769108"/>
                <a:gd name="connsiteX3" fmla="*/ 0 w 6934435"/>
                <a:gd name="connsiteY3" fmla="*/ 3055808 h 3769108"/>
              </a:gdLst>
              <a:ahLst/>
              <a:cxnLst>
                <a:cxn ang="0">
                  <a:pos x="connsiteX0" y="connsiteY0"/>
                </a:cxn>
                <a:cxn ang="0">
                  <a:pos x="connsiteX1" y="connsiteY1"/>
                </a:cxn>
                <a:cxn ang="0">
                  <a:pos x="connsiteX2" y="connsiteY2"/>
                </a:cxn>
                <a:cxn ang="0">
                  <a:pos x="connsiteX3" y="connsiteY3"/>
                </a:cxn>
              </a:cxnLst>
              <a:rect l="l" t="t" r="r" b="b"/>
              <a:pathLst>
                <a:path w="6934435" h="3769108">
                  <a:moveTo>
                    <a:pt x="0" y="3055808"/>
                  </a:moveTo>
                  <a:lnTo>
                    <a:pt x="2644900" y="0"/>
                  </a:lnTo>
                  <a:lnTo>
                    <a:pt x="6934435" y="3769108"/>
                  </a:lnTo>
                  <a:lnTo>
                    <a:pt x="0" y="3055808"/>
                  </a:lnTo>
                  <a:close/>
                </a:path>
              </a:pathLst>
            </a:custGeom>
            <a:solidFill>
              <a:srgbClr val="6A95C8"/>
            </a:solidFill>
            <a:ln>
              <a:solidFill>
                <a:srgbClr val="6A95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Isosceles Triangle 6"/>
            <p:cNvSpPr/>
            <p:nvPr/>
          </p:nvSpPr>
          <p:spPr>
            <a:xfrm rot="18502928">
              <a:off x="-1211042" y="-262884"/>
              <a:ext cx="3598712" cy="2028950"/>
            </a:xfrm>
            <a:custGeom>
              <a:avLst/>
              <a:gdLst>
                <a:gd name="connsiteX0" fmla="*/ 0 w 4366389"/>
                <a:gd name="connsiteY0" fmla="*/ 2166623 h 2166623"/>
                <a:gd name="connsiteX1" fmla="*/ 2183195 w 4366389"/>
                <a:gd name="connsiteY1" fmla="*/ 0 h 2166623"/>
                <a:gd name="connsiteX2" fmla="*/ 4366389 w 4366389"/>
                <a:gd name="connsiteY2" fmla="*/ 2166623 h 2166623"/>
                <a:gd name="connsiteX3" fmla="*/ 0 w 4366389"/>
                <a:gd name="connsiteY3" fmla="*/ 2166623 h 2166623"/>
                <a:gd name="connsiteX0" fmla="*/ 0 w 4137429"/>
                <a:gd name="connsiteY0" fmla="*/ 2166623 h 2403526"/>
                <a:gd name="connsiteX1" fmla="*/ 2183195 w 4137429"/>
                <a:gd name="connsiteY1" fmla="*/ 0 h 2403526"/>
                <a:gd name="connsiteX2" fmla="*/ 4137429 w 4137429"/>
                <a:gd name="connsiteY2" fmla="*/ 2403526 h 2403526"/>
                <a:gd name="connsiteX3" fmla="*/ 0 w 4137429"/>
                <a:gd name="connsiteY3" fmla="*/ 2166623 h 2403526"/>
                <a:gd name="connsiteX0" fmla="*/ 0 w 3810972"/>
                <a:gd name="connsiteY0" fmla="*/ 2158005 h 2403526"/>
                <a:gd name="connsiteX1" fmla="*/ 1856738 w 3810972"/>
                <a:gd name="connsiteY1" fmla="*/ 0 h 2403526"/>
                <a:gd name="connsiteX2" fmla="*/ 3810972 w 3810972"/>
                <a:gd name="connsiteY2" fmla="*/ 2403526 h 2403526"/>
                <a:gd name="connsiteX3" fmla="*/ 0 w 3810972"/>
                <a:gd name="connsiteY3" fmla="*/ 2158005 h 2403526"/>
                <a:gd name="connsiteX0" fmla="*/ 0 w 3810972"/>
                <a:gd name="connsiteY0" fmla="*/ 1736331 h 1981852"/>
                <a:gd name="connsiteX1" fmla="*/ 2218512 w 3810972"/>
                <a:gd name="connsiteY1" fmla="*/ 0 h 1981852"/>
                <a:gd name="connsiteX2" fmla="*/ 3810972 w 3810972"/>
                <a:gd name="connsiteY2" fmla="*/ 1981852 h 1981852"/>
                <a:gd name="connsiteX3" fmla="*/ 0 w 3810972"/>
                <a:gd name="connsiteY3" fmla="*/ 1736331 h 1981852"/>
                <a:gd name="connsiteX0" fmla="*/ 0 w 3564443"/>
                <a:gd name="connsiteY0" fmla="*/ 1736331 h 2116647"/>
                <a:gd name="connsiteX1" fmla="*/ 2218512 w 3564443"/>
                <a:gd name="connsiteY1" fmla="*/ 0 h 2116647"/>
                <a:gd name="connsiteX2" fmla="*/ 3564443 w 3564443"/>
                <a:gd name="connsiteY2" fmla="*/ 2116647 h 2116647"/>
                <a:gd name="connsiteX3" fmla="*/ 0 w 3564443"/>
                <a:gd name="connsiteY3" fmla="*/ 1736331 h 2116647"/>
                <a:gd name="connsiteX0" fmla="*/ 0 w 3564443"/>
                <a:gd name="connsiteY0" fmla="*/ 1551108 h 1931424"/>
                <a:gd name="connsiteX1" fmla="*/ 2027298 w 3564443"/>
                <a:gd name="connsiteY1" fmla="*/ 0 h 1931424"/>
                <a:gd name="connsiteX2" fmla="*/ 3564443 w 3564443"/>
                <a:gd name="connsiteY2" fmla="*/ 1931424 h 1931424"/>
                <a:gd name="connsiteX3" fmla="*/ 0 w 3564443"/>
                <a:gd name="connsiteY3" fmla="*/ 1551108 h 1931424"/>
              </a:gdLst>
              <a:ahLst/>
              <a:cxnLst>
                <a:cxn ang="0">
                  <a:pos x="connsiteX0" y="connsiteY0"/>
                </a:cxn>
                <a:cxn ang="0">
                  <a:pos x="connsiteX1" y="connsiteY1"/>
                </a:cxn>
                <a:cxn ang="0">
                  <a:pos x="connsiteX2" y="connsiteY2"/>
                </a:cxn>
                <a:cxn ang="0">
                  <a:pos x="connsiteX3" y="connsiteY3"/>
                </a:cxn>
              </a:cxnLst>
              <a:rect l="l" t="t" r="r" b="b"/>
              <a:pathLst>
                <a:path w="3564443" h="1931424">
                  <a:moveTo>
                    <a:pt x="0" y="1551108"/>
                  </a:moveTo>
                  <a:lnTo>
                    <a:pt x="2027298" y="0"/>
                  </a:lnTo>
                  <a:lnTo>
                    <a:pt x="3564443" y="1931424"/>
                  </a:lnTo>
                  <a:lnTo>
                    <a:pt x="0" y="1551108"/>
                  </a:lnTo>
                  <a:close/>
                </a:path>
              </a:pathLst>
            </a:custGeom>
            <a:solidFill>
              <a:srgbClr val="B6CBE4"/>
            </a:solidFill>
            <a:ln>
              <a:solidFill>
                <a:srgbClr val="A3B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7" y="4022775"/>
              <a:ext cx="1819413" cy="866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028" name="Picture 4" descr="\\azfs\rctHome\rebecca.shirra\My Documents\Information Assistant - HQ Comms\Logo\CPS Logo whi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9411" y="4022775"/>
            <a:ext cx="710182" cy="910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698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4351784" y="334516"/>
            <a:ext cx="457200" cy="9160768"/>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flipH="1">
            <a:off x="8884793" y="411510"/>
            <a:ext cx="45719" cy="396044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95486"/>
            <a:ext cx="720080" cy="939442"/>
          </a:xfrm>
          <a:prstGeom prst="rect">
            <a:avLst/>
          </a:prstGeom>
        </p:spPr>
      </p:pic>
      <p:sp>
        <p:nvSpPr>
          <p:cNvPr id="7" name="TextBox 6"/>
          <p:cNvSpPr txBox="1"/>
          <p:nvPr/>
        </p:nvSpPr>
        <p:spPr>
          <a:xfrm>
            <a:off x="1115616" y="411510"/>
            <a:ext cx="2664296" cy="3108543"/>
          </a:xfrm>
          <a:prstGeom prst="rect">
            <a:avLst/>
          </a:prstGeom>
          <a:noFill/>
        </p:spPr>
        <p:txBody>
          <a:bodyPr wrap="square" rtlCol="0">
            <a:spAutoFit/>
          </a:bodyPr>
          <a:lstStyle/>
          <a:p>
            <a:pPr algn="ctr"/>
            <a:r>
              <a:rPr lang="en-GB" sz="2800" dirty="0">
                <a:latin typeface="Avenir"/>
              </a:rPr>
              <a:t>ELA Conference 2022</a:t>
            </a:r>
          </a:p>
          <a:p>
            <a:pPr algn="ctr"/>
            <a:r>
              <a:rPr lang="en-GB" sz="2800" b="1" dirty="0">
                <a:latin typeface="Avenir"/>
              </a:rPr>
              <a:t>Forum Bar: Developments and Trends</a:t>
            </a:r>
          </a:p>
          <a:p>
            <a:pPr algn="ctr"/>
            <a:r>
              <a:rPr lang="en-GB" sz="2800" dirty="0">
                <a:latin typeface="Avenir"/>
              </a:rPr>
              <a:t> A prosecutor’s perspective.</a:t>
            </a:r>
          </a:p>
        </p:txBody>
      </p:sp>
    </p:spTree>
    <p:extLst>
      <p:ext uri="{BB962C8B-B14F-4D97-AF65-F5344CB8AC3E}">
        <p14:creationId xmlns:p14="http://schemas.microsoft.com/office/powerpoint/2010/main" val="1897664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57DD-F460-4A29-A25F-DA5283134054}"/>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5A0B54CA-2D29-43F1-9D99-66E03DEDB227}"/>
              </a:ext>
            </a:extLst>
          </p:cNvPr>
          <p:cNvSpPr>
            <a:spLocks noGrp="1"/>
          </p:cNvSpPr>
          <p:nvPr>
            <p:ph idx="1"/>
          </p:nvPr>
        </p:nvSpPr>
        <p:spPr/>
        <p:txBody>
          <a:bodyPr/>
          <a:lstStyle/>
          <a:p>
            <a:r>
              <a:rPr lang="en-GB" dirty="0"/>
              <a:t>Role of a Prosecutor in concurrent jurisdiction discussions and extradition proceedings.</a:t>
            </a:r>
          </a:p>
          <a:p>
            <a:r>
              <a:rPr lang="en-GB" dirty="0"/>
              <a:t>Impact of Prosecutor Belief and Prosecutor Certificate in extradition proceedings</a:t>
            </a:r>
          </a:p>
          <a:p>
            <a:r>
              <a:rPr lang="en-GB" dirty="0"/>
              <a:t>Getting the balance right- fairness to Requested Persons and victims and witnesses</a:t>
            </a:r>
          </a:p>
        </p:txBody>
      </p:sp>
    </p:spTree>
    <p:extLst>
      <p:ext uri="{BB962C8B-B14F-4D97-AF65-F5344CB8AC3E}">
        <p14:creationId xmlns:p14="http://schemas.microsoft.com/office/powerpoint/2010/main" val="26044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23899-BB0E-4E5D-A0C7-4C88C4889F6F}"/>
              </a:ext>
            </a:extLst>
          </p:cNvPr>
          <p:cNvSpPr>
            <a:spLocks noGrp="1"/>
          </p:cNvSpPr>
          <p:nvPr>
            <p:ph type="title"/>
          </p:nvPr>
        </p:nvSpPr>
        <p:spPr/>
        <p:txBody>
          <a:bodyPr>
            <a:normAutofit/>
          </a:bodyPr>
          <a:lstStyle/>
          <a:p>
            <a:r>
              <a:rPr lang="en-GB" dirty="0"/>
              <a:t>General principles</a:t>
            </a:r>
          </a:p>
        </p:txBody>
      </p:sp>
      <p:sp>
        <p:nvSpPr>
          <p:cNvPr id="3" name="Content Placeholder 2">
            <a:extLst>
              <a:ext uri="{FF2B5EF4-FFF2-40B4-BE49-F238E27FC236}">
                <a16:creationId xmlns:a16="http://schemas.microsoft.com/office/drawing/2014/main" id="{5C04DABC-5D4D-4502-935E-5FC5E63C23B0}"/>
              </a:ext>
            </a:extLst>
          </p:cNvPr>
          <p:cNvSpPr>
            <a:spLocks noGrp="1"/>
          </p:cNvSpPr>
          <p:nvPr>
            <p:ph idx="1"/>
          </p:nvPr>
        </p:nvSpPr>
        <p:spPr/>
        <p:txBody>
          <a:bodyPr/>
          <a:lstStyle/>
          <a:p>
            <a:r>
              <a:rPr lang="en-GB" dirty="0"/>
              <a:t>Establishing jurisdiction</a:t>
            </a:r>
          </a:p>
          <a:p>
            <a:r>
              <a:rPr lang="en-GB" dirty="0"/>
              <a:t>Early consultation</a:t>
            </a:r>
          </a:p>
          <a:p>
            <a:r>
              <a:rPr lang="en-GB" dirty="0"/>
              <a:t>Audit trail of decision making</a:t>
            </a:r>
          </a:p>
          <a:p>
            <a:r>
              <a:rPr lang="en-GB" dirty="0"/>
              <a:t>Dispute resolution</a:t>
            </a:r>
          </a:p>
        </p:txBody>
      </p:sp>
    </p:spTree>
    <p:extLst>
      <p:ext uri="{BB962C8B-B14F-4D97-AF65-F5344CB8AC3E}">
        <p14:creationId xmlns:p14="http://schemas.microsoft.com/office/powerpoint/2010/main" val="3881451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FF508-AA24-49B3-B9D9-7C24D88F1693}"/>
              </a:ext>
            </a:extLst>
          </p:cNvPr>
          <p:cNvSpPr>
            <a:spLocks noGrp="1"/>
          </p:cNvSpPr>
          <p:nvPr>
            <p:ph type="title"/>
          </p:nvPr>
        </p:nvSpPr>
        <p:spPr/>
        <p:txBody>
          <a:bodyPr/>
          <a:lstStyle/>
          <a:p>
            <a:r>
              <a:rPr lang="en-GB" dirty="0"/>
              <a:t>Knowledge is Power</a:t>
            </a:r>
          </a:p>
        </p:txBody>
      </p:sp>
      <p:sp>
        <p:nvSpPr>
          <p:cNvPr id="3" name="Content Placeholder 2">
            <a:extLst>
              <a:ext uri="{FF2B5EF4-FFF2-40B4-BE49-F238E27FC236}">
                <a16:creationId xmlns:a16="http://schemas.microsoft.com/office/drawing/2014/main" id="{11525D8D-EA43-4A7D-84FC-E613FF83041A}"/>
              </a:ext>
            </a:extLst>
          </p:cNvPr>
          <p:cNvSpPr>
            <a:spLocks noGrp="1"/>
          </p:cNvSpPr>
          <p:nvPr>
            <p:ph idx="1"/>
          </p:nvPr>
        </p:nvSpPr>
        <p:spPr/>
        <p:txBody>
          <a:bodyPr/>
          <a:lstStyle/>
          <a:p>
            <a:r>
              <a:rPr lang="en-GB" dirty="0"/>
              <a:t>Prosecutors becoming aware of investigations</a:t>
            </a:r>
          </a:p>
          <a:p>
            <a:r>
              <a:rPr lang="en-GB" dirty="0"/>
              <a:t>Governance </a:t>
            </a:r>
          </a:p>
          <a:p>
            <a:r>
              <a:rPr lang="en-GB" dirty="0"/>
              <a:t>Early investigative advice</a:t>
            </a:r>
          </a:p>
          <a:p>
            <a:r>
              <a:rPr lang="en-GB" dirty="0"/>
              <a:t>Identifying forum</a:t>
            </a:r>
          </a:p>
          <a:p>
            <a:r>
              <a:rPr lang="en-GB" dirty="0"/>
              <a:t>Strategy including extradition</a:t>
            </a:r>
          </a:p>
          <a:p>
            <a:endParaRPr lang="en-GB" dirty="0"/>
          </a:p>
        </p:txBody>
      </p:sp>
    </p:spTree>
    <p:extLst>
      <p:ext uri="{BB962C8B-B14F-4D97-AF65-F5344CB8AC3E}">
        <p14:creationId xmlns:p14="http://schemas.microsoft.com/office/powerpoint/2010/main" val="1511277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2E4C0-B018-46FD-9BE8-16C4B1327A3D}"/>
              </a:ext>
            </a:extLst>
          </p:cNvPr>
          <p:cNvSpPr>
            <a:spLocks noGrp="1"/>
          </p:cNvSpPr>
          <p:nvPr>
            <p:ph type="title"/>
          </p:nvPr>
        </p:nvSpPr>
        <p:spPr/>
        <p:txBody>
          <a:bodyPr/>
          <a:lstStyle/>
          <a:p>
            <a:r>
              <a:rPr lang="en-GB" dirty="0"/>
              <a:t>CPS Role in extradition</a:t>
            </a:r>
          </a:p>
        </p:txBody>
      </p:sp>
      <p:sp>
        <p:nvSpPr>
          <p:cNvPr id="3" name="Content Placeholder 2">
            <a:extLst>
              <a:ext uri="{FF2B5EF4-FFF2-40B4-BE49-F238E27FC236}">
                <a16:creationId xmlns:a16="http://schemas.microsoft.com/office/drawing/2014/main" id="{5C92DA58-29BF-4F7E-8F0D-748E35C87CD6}"/>
              </a:ext>
            </a:extLst>
          </p:cNvPr>
          <p:cNvSpPr>
            <a:spLocks noGrp="1"/>
          </p:cNvSpPr>
          <p:nvPr>
            <p:ph idx="1"/>
          </p:nvPr>
        </p:nvSpPr>
        <p:spPr/>
        <p:txBody>
          <a:bodyPr/>
          <a:lstStyle/>
          <a:p>
            <a:r>
              <a:rPr lang="en-GB" dirty="0"/>
              <a:t>Statutory role </a:t>
            </a:r>
          </a:p>
          <a:p>
            <a:r>
              <a:rPr lang="en-GB" dirty="0"/>
              <a:t>Explain the FB framework to domestic prosecutors if they have been engaged </a:t>
            </a:r>
          </a:p>
          <a:p>
            <a:r>
              <a:rPr lang="en-GB" dirty="0"/>
              <a:t>Decision to make a PB or PC is for domestic prosecutors from whatever domestic agency- CPS, SFO, FCA etc</a:t>
            </a:r>
          </a:p>
          <a:p>
            <a:pPr marL="0" indent="0">
              <a:buNone/>
            </a:pPr>
            <a:endParaRPr lang="en-GB" dirty="0"/>
          </a:p>
        </p:txBody>
      </p:sp>
    </p:spTree>
    <p:extLst>
      <p:ext uri="{BB962C8B-B14F-4D97-AF65-F5344CB8AC3E}">
        <p14:creationId xmlns:p14="http://schemas.microsoft.com/office/powerpoint/2010/main" val="2489217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CB506-5E39-407B-BCBE-301F37DDA2CE}"/>
              </a:ext>
            </a:extLst>
          </p:cNvPr>
          <p:cNvSpPr>
            <a:spLocks noGrp="1"/>
          </p:cNvSpPr>
          <p:nvPr>
            <p:ph type="title"/>
          </p:nvPr>
        </p:nvSpPr>
        <p:spPr/>
        <p:txBody>
          <a:bodyPr/>
          <a:lstStyle/>
          <a:p>
            <a:r>
              <a:rPr lang="en-GB" dirty="0"/>
              <a:t>Differences</a:t>
            </a:r>
          </a:p>
        </p:txBody>
      </p:sp>
      <p:sp>
        <p:nvSpPr>
          <p:cNvPr id="3" name="Text Placeholder 2">
            <a:extLst>
              <a:ext uri="{FF2B5EF4-FFF2-40B4-BE49-F238E27FC236}">
                <a16:creationId xmlns:a16="http://schemas.microsoft.com/office/drawing/2014/main" id="{03408B1A-B1B6-40A8-9368-B50FFB121421}"/>
              </a:ext>
            </a:extLst>
          </p:cNvPr>
          <p:cNvSpPr>
            <a:spLocks noGrp="1"/>
          </p:cNvSpPr>
          <p:nvPr>
            <p:ph type="body" idx="1"/>
          </p:nvPr>
        </p:nvSpPr>
        <p:spPr/>
        <p:txBody>
          <a:bodyPr/>
          <a:lstStyle/>
          <a:p>
            <a:r>
              <a:rPr lang="en-GB" dirty="0"/>
              <a:t>Prosecutor Belief</a:t>
            </a:r>
          </a:p>
        </p:txBody>
      </p:sp>
      <p:sp>
        <p:nvSpPr>
          <p:cNvPr id="4" name="Content Placeholder 3">
            <a:extLst>
              <a:ext uri="{FF2B5EF4-FFF2-40B4-BE49-F238E27FC236}">
                <a16:creationId xmlns:a16="http://schemas.microsoft.com/office/drawing/2014/main" id="{7FBDC81A-93DE-4CF9-87F5-92CDBCDF75F4}"/>
              </a:ext>
            </a:extLst>
          </p:cNvPr>
          <p:cNvSpPr>
            <a:spLocks noGrp="1"/>
          </p:cNvSpPr>
          <p:nvPr>
            <p:ph sz="half" idx="2"/>
          </p:nvPr>
        </p:nvSpPr>
        <p:spPr/>
        <p:txBody>
          <a:bodyPr/>
          <a:lstStyle/>
          <a:p>
            <a:r>
              <a:rPr lang="en-GB" dirty="0"/>
              <a:t>Akin to a point of view or conclusion based upon certain facts as to most appropriate jurisdiction</a:t>
            </a:r>
          </a:p>
          <a:p>
            <a:r>
              <a:rPr lang="en-GB" dirty="0"/>
              <a:t>Factor to be weighed by judge </a:t>
            </a:r>
          </a:p>
        </p:txBody>
      </p:sp>
      <p:sp>
        <p:nvSpPr>
          <p:cNvPr id="5" name="Text Placeholder 4">
            <a:extLst>
              <a:ext uri="{FF2B5EF4-FFF2-40B4-BE49-F238E27FC236}">
                <a16:creationId xmlns:a16="http://schemas.microsoft.com/office/drawing/2014/main" id="{D500DF24-0DE4-4777-B4B1-193C3DDDCAEF}"/>
              </a:ext>
            </a:extLst>
          </p:cNvPr>
          <p:cNvSpPr>
            <a:spLocks noGrp="1"/>
          </p:cNvSpPr>
          <p:nvPr>
            <p:ph type="body" sz="quarter" idx="3"/>
          </p:nvPr>
        </p:nvSpPr>
        <p:spPr/>
        <p:txBody>
          <a:bodyPr/>
          <a:lstStyle/>
          <a:p>
            <a:r>
              <a:rPr lang="en-GB" dirty="0"/>
              <a:t>Prosecutor Certificate</a:t>
            </a:r>
          </a:p>
        </p:txBody>
      </p:sp>
      <p:sp>
        <p:nvSpPr>
          <p:cNvPr id="6" name="Content Placeholder 5">
            <a:extLst>
              <a:ext uri="{FF2B5EF4-FFF2-40B4-BE49-F238E27FC236}">
                <a16:creationId xmlns:a16="http://schemas.microsoft.com/office/drawing/2014/main" id="{0DD78AC6-163A-4C16-80F8-4474F2207659}"/>
              </a:ext>
            </a:extLst>
          </p:cNvPr>
          <p:cNvSpPr>
            <a:spLocks noGrp="1"/>
          </p:cNvSpPr>
          <p:nvPr>
            <p:ph sz="quarter" idx="4"/>
          </p:nvPr>
        </p:nvSpPr>
        <p:spPr/>
        <p:txBody>
          <a:bodyPr/>
          <a:lstStyle/>
          <a:p>
            <a:r>
              <a:rPr lang="en-GB" dirty="0"/>
              <a:t>A decision has been taken not to prosecute on the basis of a FCT or because of concerns around disclosure of sensitive material</a:t>
            </a:r>
          </a:p>
          <a:p>
            <a:r>
              <a:rPr lang="en-GB" dirty="0"/>
              <a:t>Reviewable only on appeal</a:t>
            </a:r>
          </a:p>
        </p:txBody>
      </p:sp>
    </p:spTree>
    <p:extLst>
      <p:ext uri="{BB962C8B-B14F-4D97-AF65-F5344CB8AC3E}">
        <p14:creationId xmlns:p14="http://schemas.microsoft.com/office/powerpoint/2010/main" val="3897600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91DC8-A122-4DA7-9508-DDB349505844}"/>
              </a:ext>
            </a:extLst>
          </p:cNvPr>
          <p:cNvSpPr>
            <a:spLocks noGrp="1"/>
          </p:cNvSpPr>
          <p:nvPr>
            <p:ph type="title"/>
          </p:nvPr>
        </p:nvSpPr>
        <p:spPr/>
        <p:txBody>
          <a:bodyPr/>
          <a:lstStyle/>
          <a:p>
            <a:r>
              <a:rPr lang="en-GB" dirty="0"/>
              <a:t>Trends and Developments</a:t>
            </a:r>
          </a:p>
        </p:txBody>
      </p:sp>
      <p:sp>
        <p:nvSpPr>
          <p:cNvPr id="3" name="Content Placeholder 2">
            <a:extLst>
              <a:ext uri="{FF2B5EF4-FFF2-40B4-BE49-F238E27FC236}">
                <a16:creationId xmlns:a16="http://schemas.microsoft.com/office/drawing/2014/main" id="{00A12FB8-B62D-4C53-8FB3-22E643456F29}"/>
              </a:ext>
            </a:extLst>
          </p:cNvPr>
          <p:cNvSpPr>
            <a:spLocks noGrp="1"/>
          </p:cNvSpPr>
          <p:nvPr>
            <p:ph idx="1"/>
          </p:nvPr>
        </p:nvSpPr>
        <p:spPr/>
        <p:txBody>
          <a:bodyPr/>
          <a:lstStyle/>
          <a:p>
            <a:r>
              <a:rPr lang="en-GB" dirty="0"/>
              <a:t>Weighting</a:t>
            </a:r>
          </a:p>
          <a:p>
            <a:r>
              <a:rPr lang="en-GB" dirty="0"/>
              <a:t>Split trials</a:t>
            </a:r>
          </a:p>
          <a:p>
            <a:r>
              <a:rPr lang="en-GB" dirty="0"/>
              <a:t>Live link</a:t>
            </a:r>
          </a:p>
          <a:p>
            <a:r>
              <a:rPr lang="en-GB" dirty="0"/>
              <a:t>Transfer of evidence</a:t>
            </a:r>
          </a:p>
          <a:p>
            <a:r>
              <a:rPr lang="en-GB" dirty="0"/>
              <a:t>Impact of discharge- public protection issues</a:t>
            </a:r>
          </a:p>
        </p:txBody>
      </p:sp>
    </p:spTree>
    <p:extLst>
      <p:ext uri="{BB962C8B-B14F-4D97-AF65-F5344CB8AC3E}">
        <p14:creationId xmlns:p14="http://schemas.microsoft.com/office/powerpoint/2010/main" val="1823850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B6597-80A0-443B-A212-2539EB7379B3}"/>
              </a:ext>
            </a:extLst>
          </p:cNvPr>
          <p:cNvSpPr>
            <a:spLocks noGrp="1"/>
          </p:cNvSpPr>
          <p:nvPr>
            <p:ph type="title"/>
          </p:nvPr>
        </p:nvSpPr>
        <p:spPr/>
        <p:txBody>
          <a:bodyPr/>
          <a:lstStyle/>
          <a:p>
            <a:r>
              <a:rPr lang="en-GB" dirty="0"/>
              <a:t>Concluding Remarks</a:t>
            </a:r>
          </a:p>
        </p:txBody>
      </p:sp>
      <p:sp>
        <p:nvSpPr>
          <p:cNvPr id="3" name="Content Placeholder 2">
            <a:extLst>
              <a:ext uri="{FF2B5EF4-FFF2-40B4-BE49-F238E27FC236}">
                <a16:creationId xmlns:a16="http://schemas.microsoft.com/office/drawing/2014/main" id="{E65BCDDC-4E6E-4274-82C4-011205466AF8}"/>
              </a:ext>
            </a:extLst>
          </p:cNvPr>
          <p:cNvSpPr>
            <a:spLocks noGrp="1"/>
          </p:cNvSpPr>
          <p:nvPr>
            <p:ph idx="1"/>
          </p:nvPr>
        </p:nvSpPr>
        <p:spPr/>
        <p:txBody>
          <a:bodyPr/>
          <a:lstStyle/>
          <a:p>
            <a:r>
              <a:rPr lang="en-GB" dirty="0"/>
              <a:t>Fact specific approach</a:t>
            </a:r>
          </a:p>
          <a:p>
            <a:r>
              <a:rPr lang="en-GB" dirty="0"/>
              <a:t>Crime increasingly international in scope</a:t>
            </a:r>
          </a:p>
          <a:p>
            <a:r>
              <a:rPr lang="en-GB" dirty="0"/>
              <a:t>Early consultation essential</a:t>
            </a:r>
          </a:p>
          <a:p>
            <a:r>
              <a:rPr lang="en-GB" dirty="0"/>
              <a:t>Risk of impunity gap</a:t>
            </a:r>
          </a:p>
          <a:p>
            <a:endParaRPr lang="en-GB" dirty="0"/>
          </a:p>
        </p:txBody>
      </p:sp>
    </p:spTree>
    <p:extLst>
      <p:ext uri="{BB962C8B-B14F-4D97-AF65-F5344CB8AC3E}">
        <p14:creationId xmlns:p14="http://schemas.microsoft.com/office/powerpoint/2010/main" val="3531091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FlexDocumentAuthor xmlns="a43215ff-c426-4344-a17d-812f230b5b3d">
      <UserInfo>
        <DisplayName/>
        <AccountId xsi:nil="true"/>
        <AccountType/>
      </UserInfo>
    </FlexDocumentAuthor>
    <FlexAudienceTaxHTField0 xmlns="a43215ff-c426-4344-a17d-812f230b5b3d">
      <Terms xmlns="http://schemas.microsoft.com/office/infopath/2007/PartnerControls">
        <TermInfo xmlns="http://schemas.microsoft.com/office/infopath/2007/PartnerControls">
          <TermName xmlns="http://schemas.microsoft.com/office/infopath/2007/PartnerControls">SEOCID</TermName>
          <TermId xmlns="http://schemas.microsoft.com/office/infopath/2007/PartnerControls">52aafa8f-5942-4b33-a7fe-bb6a39a4cb47</TermId>
        </TermInfo>
      </Terms>
    </FlexAudienceTaxHTField0>
    <FlexDocumentCategoryTaxHTField0 xmlns="a43215ff-c426-4344-a17d-812f230b5b3d">
      <Terms xmlns="http://schemas.microsoft.com/office/infopath/2007/PartnerControls"/>
    </FlexDocumentCategoryTaxHTField0>
    <FlexDocumentPublishStatus xmlns="a43215ff-c426-4344-a17d-812f230b5b3d" xsi:nil="true"/>
    <FlexDocumentLocationTaxHTField0 xmlns="a43215ff-c426-4344-a17d-812f230b5b3d">
      <Terms xmlns="http://schemas.microsoft.com/office/infopath/2007/PartnerControls">
        <TermInfo xmlns="http://schemas.microsoft.com/office/infopath/2007/PartnerControls">
          <TermName xmlns="http://schemas.microsoft.com/office/infopath/2007/PartnerControls">All Buildings</TermName>
          <TermId xmlns="http://schemas.microsoft.com/office/infopath/2007/PartnerControls">df224e88-28dd-401b-90ca-c35d5bd57dc0</TermId>
        </TermInfo>
      </Terms>
    </FlexDocumentLocationTaxHTField0>
    <FlexDocumentVersion xmlns="a43215ff-c426-4344-a17d-812f230b5b3d" xsi:nil="true"/>
    <FlexDocumentOriginalGuid xmlns="a43215ff-c426-4344-a17d-812f230b5b3d" xsi:nil="true"/>
    <FlexDocumentSortableTitle xmlns="a43215ff-c426-4344-a17d-812f230b5b3d" xsi:nil="true"/>
    <FlexFunctionTaxHTField0 xmlns="a43215ff-c426-4344-a17d-812f230b5b3d">
      <Terms xmlns="http://schemas.microsoft.com/office/infopath/2007/PartnerControls"/>
    </FlexFunctionTaxHTField0>
    <TaxCatchAll xmlns="a43215ff-c426-4344-a17d-812f230b5b3d">
      <Value>962</Value>
      <Value>502</Value>
    </TaxCatchAl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ublished Document" ma:contentTypeID="0x01010084CAAD2E89D9450199F13641D827DA4F00F3ED2831EFCC481E887468FE6069842B008E0D80A0F7814679BD76370079DC25C3004F369F0B844F7F47B5BF0E23F2F334E0009A2248A6A5DA7E45A0AC0083B0A30210" ma:contentTypeVersion="76" ma:contentTypeDescription="Published Document" ma:contentTypeScope="" ma:versionID="1a33fb59ef45415b88c5b86f3d7558d1">
  <xsd:schema xmlns:xsd="http://www.w3.org/2001/XMLSchema" xmlns:xs="http://www.w3.org/2001/XMLSchema" xmlns:p="http://schemas.microsoft.com/office/2006/metadata/properties" xmlns:ns2="a43215ff-c426-4344-a17d-812f230b5b3d" targetNamespace="http://schemas.microsoft.com/office/2006/metadata/properties" ma:root="true" ma:fieldsID="ac1388a32330f28c678af5b9ffab26cc" ns2:_="">
    <xsd:import namespace="a43215ff-c426-4344-a17d-812f230b5b3d"/>
    <xsd:element name="properties">
      <xsd:complexType>
        <xsd:sequence>
          <xsd:element name="documentManagement">
            <xsd:complexType>
              <xsd:all>
                <xsd:element ref="ns2:FlexDocumentPublishStatus" minOccurs="0"/>
                <xsd:element ref="ns2:FlexDocumentVersion" minOccurs="0"/>
                <xsd:element ref="ns2:FlexDocumentOriginalGuid" minOccurs="0"/>
                <xsd:element ref="ns2:FlexDocumentSortableTitle" minOccurs="0"/>
                <xsd:element ref="ns2:FlexDocumentLocationTaxHTField0" minOccurs="0"/>
                <xsd:element ref="ns2:FlexDocumentCategoryTaxHTField0" minOccurs="0"/>
                <xsd:element ref="ns2:FlexDocumentAuthor" minOccurs="0"/>
                <xsd:element ref="ns2:FlexFunctionTaxHTField0" minOccurs="0"/>
                <xsd:element ref="ns2:FlexAudienceTaxHTField0"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3215ff-c426-4344-a17d-812f230b5b3d" elementFormDefault="qualified">
    <xsd:import namespace="http://schemas.microsoft.com/office/2006/documentManagement/types"/>
    <xsd:import namespace="http://schemas.microsoft.com/office/infopath/2007/PartnerControls"/>
    <xsd:element name="FlexDocumentPublishStatus" ma:index="8" nillable="true" ma:displayName="Flex Document Publish Status" ma:internalName="FlexDocumentPublishStatus">
      <xsd:simpleType>
        <xsd:restriction base="dms:Text"/>
      </xsd:simpleType>
    </xsd:element>
    <xsd:element name="FlexDocumentVersion" ma:index="9" nillable="true" ma:displayName="Flex Document Version" ma:internalName="FlexDocumentVersion">
      <xsd:simpleType>
        <xsd:restriction base="dms:Number"/>
      </xsd:simpleType>
    </xsd:element>
    <xsd:element name="FlexDocumentOriginalGuid" ma:index="10" nillable="true" ma:displayName="Flex Document Original Id" ma:internalName="FlexDocumentOriginalGuid">
      <xsd:simpleType>
        <xsd:restriction base="dms:Text"/>
      </xsd:simpleType>
    </xsd:element>
    <xsd:element name="FlexDocumentSortableTitle" ma:index="11" nillable="true" ma:displayName="Flex Document Sortable Title" ma:hidden="true" ma:internalName="FlexDocumentSortableTitle">
      <xsd:simpleType>
        <xsd:restriction base="dms:Text"/>
      </xsd:simpleType>
    </xsd:element>
    <xsd:element name="FlexDocumentLocationTaxHTField0" ma:index="13" nillable="true" ma:taxonomy="true" ma:internalName="FlexDocumentLocationTaxHTField0" ma:taxonomyFieldName="FlexDocumentLocation" ma:displayName="Location" ma:fieldId="{d2759cd4-0b19-4cff-9043-df57ebca4957}" ma:taxonomyMulti="true" ma:sspId="527e7db1-3130-40c4-aff4-df0812437df1" ma:termSetId="3fd68e02-3c0e-48b3-b70f-0762e3a963bc" ma:anchorId="00000000-0000-0000-0000-000000000000" ma:open="false" ma:isKeyword="false">
      <xsd:complexType>
        <xsd:sequence>
          <xsd:element ref="pc:Terms" minOccurs="0" maxOccurs="1"/>
        </xsd:sequence>
      </xsd:complexType>
    </xsd:element>
    <xsd:element name="FlexDocumentCategoryTaxHTField0" ma:index="15" nillable="true" ma:taxonomy="true" ma:internalName="FlexDocumentCategoryTaxHTField0" ma:taxonomyFieldName="FlexDocumentCategory" ma:displayName="Category" ma:fieldId="{916cd8d7-d70b-45ed-9bf3-4ce7ab700415}" ma:taxonomyMulti="true" ma:sspId="527e7db1-3130-40c4-aff4-df0812437df1" ma:termSetId="5c8d58b9-d3e7-41df-ace4-19c142a788a9" ma:anchorId="00000000-0000-0000-0000-000000000000" ma:open="false" ma:isKeyword="false">
      <xsd:complexType>
        <xsd:sequence>
          <xsd:element ref="pc:Terms" minOccurs="0" maxOccurs="1"/>
        </xsd:sequence>
      </xsd:complexType>
    </xsd:element>
    <xsd:element name="FlexDocumentAuthor" ma:index="16" nillable="true" ma:displayName="Document Author" ma:internalName="FlexDocumentAuthor" ma:showField="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FlexFunctionTaxHTField0" ma:index="18" nillable="true" ma:taxonomy="true" ma:internalName="FlexFunctionTaxHTField0" ma:taxonomyFieldName="FlexFunction" ma:displayName="Function" ma:fieldId="{7b004a22-a748-40e8-b6fa-d5dc2e99751a}" ma:taxonomyMulti="true" ma:sspId="527e7db1-3130-40c4-aff4-df0812437df1" ma:termSetId="45aec6b4-c262-4668-bec9-fab60fad6574" ma:anchorId="00000000-0000-0000-0000-000000000000" ma:open="false" ma:isKeyword="false">
      <xsd:complexType>
        <xsd:sequence>
          <xsd:element ref="pc:Terms" minOccurs="0" maxOccurs="1"/>
        </xsd:sequence>
      </xsd:complexType>
    </xsd:element>
    <xsd:element name="FlexAudienceTaxHTField0" ma:index="20" nillable="true" ma:taxonomy="true" ma:internalName="FlexAudienceTaxHTField0" ma:taxonomyFieldName="FlexAudience" ma:displayName="Audience" ma:default="962;#SEOCID|52aafa8f-5942-4b33-a7fe-bb6a39a4cb47" ma:fieldId="{7b004a22-a748-40e8-b6fa-d5dc2e9d1678}" ma:taxonomyMulti="true" ma:sspId="527e7db1-3130-40c4-aff4-df0812437df1" ma:termSetId="3e48c6b4-c262-4668-bec9-fab60fad723b" ma:anchorId="00000000-0000-0000-0000-000000000000" ma:open="false" ma:isKeyword="false">
      <xsd:complexType>
        <xsd:sequence>
          <xsd:element ref="pc:Terms" minOccurs="0" maxOccurs="1"/>
        </xsd:sequence>
      </xsd:complexType>
    </xsd:element>
    <xsd:element name="TaxCatchAll" ma:index="21" nillable="true" ma:displayName="Taxonomy Catch All Column" ma:hidden="true" ma:list="{6a24fddc-bfe4-4de7-9cf1-df49571b84aa}" ma:internalName="TaxCatchAll" ma:showField="CatchAllData" ma:web="f60a8f55-eebc-48c8-9e1b-757210968144">
      <xsd:complexType>
        <xsd:complexContent>
          <xsd:extension base="dms:MultiChoiceLookup">
            <xsd:sequence>
              <xsd:element name="Value" type="dms:Lookup" maxOccurs="unbounded" minOccurs="0" nillable="true"/>
            </xsd:sequence>
          </xsd:extension>
        </xsd:complexContent>
      </xsd:complexType>
    </xsd:element>
    <xsd:element name="TaxCatchAllLabel" ma:index="22" nillable="true" ma:displayName="Taxonomy Catch All Column1" ma:hidden="true" ma:list="{6a24fddc-bfe4-4de7-9cf1-df49571b84aa}" ma:internalName="TaxCatchAllLabel" ma:readOnly="true" ma:showField="CatchAllDataLabel" ma:web="f60a8f55-eebc-48c8-9e1b-75721096814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527e7db1-3130-40c4-aff4-df0812437df1" ContentTypeId="0x01010084CAAD2E89D9450199F13641D827DA4F00F3ED2831EFCC481E887468FE6069842B008E0D80A0F7814679BD76370079DC25C3004F369F0B844F7F47B5BF0E23F2F334E0" PreviousValue="false" LastSyncTimeStamp="2022-02-17T16:28:15.303Z"/>
</file>

<file path=customXml/itemProps1.xml><?xml version="1.0" encoding="utf-8"?>
<ds:datastoreItem xmlns:ds="http://schemas.openxmlformats.org/officeDocument/2006/customXml" ds:itemID="{ACF39022-11BA-4CD9-B6B3-61471E65BC20}">
  <ds:schemaRefs>
    <ds:schemaRef ds:uri="http://purl.org/dc/terms/"/>
    <ds:schemaRef ds:uri="http://purl.org/dc/dcmitype/"/>
    <ds:schemaRef ds:uri="http://schemas.microsoft.com/office/2006/documentManagement/types"/>
    <ds:schemaRef ds:uri="a43215ff-c426-4344-a17d-812f230b5b3d"/>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13F677E-5D60-4242-8648-8EBC1EEB3302}">
  <ds:schemaRefs>
    <ds:schemaRef ds:uri="http://schemas.microsoft.com/sharepoint/v3/contenttype/forms"/>
  </ds:schemaRefs>
</ds:datastoreItem>
</file>

<file path=customXml/itemProps3.xml><?xml version="1.0" encoding="utf-8"?>
<ds:datastoreItem xmlns:ds="http://schemas.openxmlformats.org/officeDocument/2006/customXml" ds:itemID="{3A8188C5-45DB-4EC1-9DAC-788852FFD4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3215ff-c426-4344-a17d-812f230b5b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44F801D-3AA3-4BC5-8F1F-93D123F1261A}">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533</TotalTime>
  <Words>705</Words>
  <Application>Microsoft Office PowerPoint</Application>
  <PresentationFormat>On-screen Show (16:9)</PresentationFormat>
  <Paragraphs>85</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Avenir</vt:lpstr>
      <vt:lpstr>Calibri</vt:lpstr>
      <vt:lpstr>Office Theme</vt:lpstr>
      <vt:lpstr>PowerPoint Presentation</vt:lpstr>
      <vt:lpstr>PowerPoint Presentation</vt:lpstr>
      <vt:lpstr>Overview</vt:lpstr>
      <vt:lpstr>General principles</vt:lpstr>
      <vt:lpstr>Knowledge is Power</vt:lpstr>
      <vt:lpstr>CPS Role in extradition</vt:lpstr>
      <vt:lpstr>Differences</vt:lpstr>
      <vt:lpstr>Trends and Developments</vt:lpstr>
      <vt:lpstr>Concluding Remarks</vt:lpstr>
    </vt:vector>
  </TitlesOfParts>
  <Company>Crown Prosecution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Shirra</dc:creator>
  <cp:lastModifiedBy>Anne-Marie Kundert</cp:lastModifiedBy>
  <cp:revision>22</cp:revision>
  <dcterms:created xsi:type="dcterms:W3CDTF">2020-03-24T14:46:46Z</dcterms:created>
  <dcterms:modified xsi:type="dcterms:W3CDTF">2022-09-04T20:45:05Z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0x01010084CAAD2E89D9450199F13641D827DA4F00F3ED2831EFCC481E887468FE6069842B008E0D80A0F7814679BD76370079DC25C3004F369F0B844F7F47B5BF0E23F2F334E0009A2248A6A5DA7E45A0AC0083B0A30210</vt:lpwstr>
  </property>
  <property fmtid="{D5CDD505-2E9C-101B-9397-08002B2CF9AE}" pid="3" name="FlexAudience">
    <vt:lpwstr>962;#SEOCID|52aafa8f-5942-4b33-a7fe-bb6a39a4cb47</vt:lpwstr>
  </property>
  <property fmtid="{D5CDD505-2E9C-101B-9397-08002B2CF9AE}" pid="4" name="FlexDocumentLocation">
    <vt:lpwstr>502;#All Buildings|df224e88-28dd-401b-90ca-c35d5bd57dc0</vt:lpwstr>
  </property>
  <property fmtid="{D5CDD505-2E9C-101B-9397-08002B2CF9AE}" pid="5" name="FlexDocumentCategory">
    <vt:lpwstr/>
  </property>
  <property fmtid="{D5CDD505-2E9C-101B-9397-08002B2CF9AE}" pid="6" name="FlexFunction">
    <vt:lpwstr/>
  </property>
</Properties>
</file>