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3"/>
  </p:notesMasterIdLst>
  <p:handoutMasterIdLst>
    <p:handoutMasterId r:id="rId14"/>
  </p:handoutMasterIdLst>
  <p:sldIdLst>
    <p:sldId id="257" r:id="rId2"/>
    <p:sldId id="325" r:id="rId3"/>
    <p:sldId id="326" r:id="rId4"/>
    <p:sldId id="300" r:id="rId5"/>
    <p:sldId id="314" r:id="rId6"/>
    <p:sldId id="315" r:id="rId7"/>
    <p:sldId id="316" r:id="rId8"/>
    <p:sldId id="317" r:id="rId9"/>
    <p:sldId id="318" r:id="rId10"/>
    <p:sldId id="319" r:id="rId11"/>
    <p:sldId id="32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53" autoAdjust="0"/>
    <p:restoredTop sz="71217" autoAdjust="0"/>
  </p:normalViewPr>
  <p:slideViewPr>
    <p:cSldViewPr snapToGrid="0" snapToObjects="1">
      <p:cViewPr varScale="1">
        <p:scale>
          <a:sx n="72" d="100"/>
          <a:sy n="72" d="100"/>
        </p:scale>
        <p:origin x="151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A1DA2-AEBB-E044-B5E9-4D77532F16FD}" type="datetimeFigureOut">
              <a:rPr lang="en-US" smtClean="0"/>
              <a:pPr/>
              <a:t>11/4/21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5DF46-005D-844E-BE2D-E772279D4DA7}" type="slidenum">
              <a:rPr lang="en-US" smtClean="0"/>
              <a:pPr/>
              <a:t>‹#›</a:t>
            </a:fld>
            <a:endParaRPr lang="en-US"/>
          </a:p>
        </p:txBody>
      </p:sp>
    </p:spTree>
    <p:extLst>
      <p:ext uri="{BB962C8B-B14F-4D97-AF65-F5344CB8AC3E}">
        <p14:creationId xmlns:p14="http://schemas.microsoft.com/office/powerpoint/2010/main" val="764189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C6103-6822-FD46-94FC-70C6BAD583EB}" type="datetimeFigureOut">
              <a:rPr lang="en-US" smtClean="0"/>
              <a:pPr/>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E73F8-CA11-6D46-8F40-BC76A5244DF8}" type="slidenum">
              <a:rPr lang="en-US" smtClean="0"/>
              <a:pPr/>
              <a:t>‹#›</a:t>
            </a:fld>
            <a:endParaRPr lang="en-US"/>
          </a:p>
        </p:txBody>
      </p:sp>
    </p:spTree>
    <p:extLst>
      <p:ext uri="{BB962C8B-B14F-4D97-AF65-F5344CB8AC3E}">
        <p14:creationId xmlns:p14="http://schemas.microsoft.com/office/powerpoint/2010/main" val="27689286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E73F8-CA11-6D46-8F40-BC76A5244DF8}" type="slidenum">
              <a:rPr lang="en-US" smtClean="0"/>
              <a:pPr/>
              <a:t>1</a:t>
            </a:fld>
            <a:endParaRPr lang="en-US"/>
          </a:p>
        </p:txBody>
      </p:sp>
    </p:spTree>
    <p:extLst>
      <p:ext uri="{BB962C8B-B14F-4D97-AF65-F5344CB8AC3E}">
        <p14:creationId xmlns:p14="http://schemas.microsoft.com/office/powerpoint/2010/main" val="85179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effect of this provision is to enable a state party to avoid surrender if admissibility proceedings are brought.</a:t>
            </a:r>
          </a:p>
          <a:p>
            <a:endParaRPr lang="en-US" dirty="0"/>
          </a:p>
          <a:p>
            <a:r>
              <a:rPr lang="en-US" dirty="0"/>
              <a:t>A case is inadmissible where it is being investigated or prosecuted by a state which has jurisdiction over it, unless the State is unwilling or unable genuinely to carry out the investigation or prosecution;</a:t>
            </a:r>
          </a:p>
          <a:p>
            <a:endParaRPr lang="en-US" dirty="0"/>
          </a:p>
          <a:p>
            <a:r>
              <a:rPr lang="en-US" dirty="0"/>
              <a:t>So, it could be said that in a roundabout way, the Rome Statute imposes an </a:t>
            </a:r>
            <a:r>
              <a:rPr lang="en-US" dirty="0" err="1"/>
              <a:t>Aut</a:t>
            </a:r>
            <a:r>
              <a:rPr lang="en-US" dirty="0"/>
              <a:t> dedere </a:t>
            </a:r>
            <a:r>
              <a:rPr lang="en-US" dirty="0" err="1"/>
              <a:t>aut</a:t>
            </a:r>
            <a:r>
              <a:rPr lang="en-US" dirty="0"/>
              <a:t> judicare obligation for genocide. </a:t>
            </a:r>
          </a:p>
          <a:p>
            <a:endParaRPr lang="en-US" dirty="0"/>
          </a:p>
          <a:p>
            <a:r>
              <a:rPr lang="en-US" dirty="0"/>
              <a:t>The ICC may provide assistance to a state to investigate conduct which constitutes a crime within the jurisdiction of the ICC. </a:t>
            </a:r>
          </a:p>
        </p:txBody>
      </p:sp>
      <p:sp>
        <p:nvSpPr>
          <p:cNvPr id="4" name="Slide Number Placeholder 3"/>
          <p:cNvSpPr>
            <a:spLocks noGrp="1"/>
          </p:cNvSpPr>
          <p:nvPr>
            <p:ph type="sldNum" sz="quarter" idx="10"/>
          </p:nvPr>
        </p:nvSpPr>
        <p:spPr/>
        <p:txBody>
          <a:bodyPr/>
          <a:lstStyle/>
          <a:p>
            <a:fld id="{ABAE73F8-CA11-6D46-8F40-BC76A5244DF8}" type="slidenum">
              <a:rPr lang="en-US" smtClean="0"/>
              <a:pPr/>
              <a:t>10</a:t>
            </a:fld>
            <a:endParaRPr lang="en-US"/>
          </a:p>
        </p:txBody>
      </p:sp>
    </p:spTree>
    <p:extLst>
      <p:ext uri="{BB962C8B-B14F-4D97-AF65-F5344CB8AC3E}">
        <p14:creationId xmlns:p14="http://schemas.microsoft.com/office/powerpoint/2010/main" val="182183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Arrest warrant sought for war crimes of murder and persecution </a:t>
            </a:r>
            <a:r>
              <a:rPr lang="en-US"/>
              <a:t>of civilians.</a:t>
            </a:r>
            <a:endParaRPr lang="en-US" dirty="0"/>
          </a:p>
        </p:txBody>
      </p:sp>
      <p:sp>
        <p:nvSpPr>
          <p:cNvPr id="4" name="Slide Number Placeholder 3"/>
          <p:cNvSpPr>
            <a:spLocks noGrp="1"/>
          </p:cNvSpPr>
          <p:nvPr>
            <p:ph type="sldNum" sz="quarter" idx="10"/>
          </p:nvPr>
        </p:nvSpPr>
        <p:spPr/>
        <p:txBody>
          <a:bodyPr/>
          <a:lstStyle/>
          <a:p>
            <a:fld id="{ABAE73F8-CA11-6D46-8F40-BC76A5244DF8}" type="slidenum">
              <a:rPr lang="en-US" smtClean="0"/>
              <a:pPr/>
              <a:t>11</a:t>
            </a:fld>
            <a:endParaRPr lang="en-US"/>
          </a:p>
        </p:txBody>
      </p:sp>
    </p:spTree>
    <p:extLst>
      <p:ext uri="{BB962C8B-B14F-4D97-AF65-F5344CB8AC3E}">
        <p14:creationId xmlns:p14="http://schemas.microsoft.com/office/powerpoint/2010/main" val="11949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Article 10 </a:t>
            </a:r>
            <a:r>
              <a:rPr lang="en-GB" sz="1200" kern="1200" dirty="0">
                <a:solidFill>
                  <a:schemeClr val="tx1"/>
                </a:solidFill>
                <a:effectLst/>
                <a:latin typeface="+mn-lt"/>
                <a:ea typeface="+mn-ea"/>
                <a:cs typeface="+mn-cs"/>
              </a:rPr>
              <a:t>The State in the territory under whose jurisdiction the alleged offender is present shall, if it does not extradite or surrender the person to another State or competent international criminal court or tribunal, submit the case to its competent authorities for the purpose of prosecution. Those authorities shall take their decision in the same manner as in the case of any other offence of a grave nature under the law of that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ABAE73F8-CA11-6D46-8F40-BC76A5244DF8}" type="slidenum">
              <a:rPr lang="en-US" smtClean="0"/>
              <a:pPr/>
              <a:t>2</a:t>
            </a:fld>
            <a:endParaRPr lang="en-US"/>
          </a:p>
        </p:txBody>
      </p:sp>
    </p:spTree>
    <p:extLst>
      <p:ext uri="{BB962C8B-B14F-4D97-AF65-F5344CB8AC3E}">
        <p14:creationId xmlns:p14="http://schemas.microsoft.com/office/powerpoint/2010/main" val="27868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13th of May 2006, Guardian journalists revealed that an alleged genocidaire</a:t>
            </a:r>
          </a:p>
          <a:p>
            <a:r>
              <a:rPr lang="en-GB" sz="1200" kern="1200" dirty="0">
                <a:solidFill>
                  <a:schemeClr val="tx1"/>
                </a:solidFill>
                <a:effectLst/>
                <a:latin typeface="+mn-lt"/>
                <a:ea typeface="+mn-ea"/>
                <a:cs typeface="+mn-cs"/>
              </a:rPr>
              <a:t>was living in Bedford, UK and working as a refuse collector. The article prompted</a:t>
            </a:r>
          </a:p>
          <a:p>
            <a:r>
              <a:rPr lang="en-GB" sz="1200" kern="1200" dirty="0">
                <a:solidFill>
                  <a:schemeClr val="tx1"/>
                </a:solidFill>
                <a:effectLst/>
                <a:latin typeface="+mn-lt"/>
                <a:ea typeface="+mn-ea"/>
                <a:cs typeface="+mn-cs"/>
              </a:rPr>
              <a:t>much criticism of the UK’s failure to investigate the allegations and challenge</a:t>
            </a:r>
          </a:p>
          <a:p>
            <a:r>
              <a:rPr lang="en-GB" sz="1200" kern="1200" dirty="0">
                <a:solidFill>
                  <a:schemeClr val="tx1"/>
                </a:solidFill>
                <a:effectLst/>
                <a:latin typeface="+mn-lt"/>
                <a:ea typeface="+mn-ea"/>
                <a:cs typeface="+mn-cs"/>
              </a:rPr>
              <a:t>impunity in their own backyard. Eventually, the man, Charles </a:t>
            </a:r>
            <a:r>
              <a:rPr lang="en-GB" sz="1200" kern="1200" dirty="0" err="1">
                <a:solidFill>
                  <a:schemeClr val="tx1"/>
                </a:solidFill>
                <a:effectLst/>
                <a:latin typeface="+mn-lt"/>
                <a:ea typeface="+mn-ea"/>
                <a:cs typeface="+mn-cs"/>
              </a:rPr>
              <a:t>Munyaneza</a:t>
            </a:r>
            <a:r>
              <a:rPr lang="en-GB" sz="1200" kern="1200" dirty="0">
                <a:solidFill>
                  <a:schemeClr val="tx1"/>
                </a:solidFill>
                <a:effectLst/>
                <a:latin typeface="+mn-lt"/>
                <a:ea typeface="+mn-ea"/>
                <a:cs typeface="+mn-cs"/>
              </a:rPr>
              <a:t>, was</a:t>
            </a:r>
          </a:p>
          <a:p>
            <a:r>
              <a:rPr lang="en-GB" sz="1200" kern="1200" dirty="0">
                <a:solidFill>
                  <a:schemeClr val="tx1"/>
                </a:solidFill>
                <a:effectLst/>
                <a:latin typeface="+mn-lt"/>
                <a:ea typeface="+mn-ea"/>
                <a:cs typeface="+mn-cs"/>
              </a:rPr>
              <a:t>subject to extradition proceedings in the UK. The Government of Rwanda sought his</a:t>
            </a:r>
          </a:p>
          <a:p>
            <a:r>
              <a:rPr lang="en-GB" sz="1200" kern="1200" dirty="0">
                <a:solidFill>
                  <a:schemeClr val="tx1"/>
                </a:solidFill>
                <a:effectLst/>
                <a:latin typeface="+mn-lt"/>
                <a:ea typeface="+mn-ea"/>
                <a:cs typeface="+mn-cs"/>
              </a:rPr>
              <a:t>return, along with 4 other men, to face charges of genocide. Both sets of proceedings ultimately failed.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there an obligation to prosecute the men here in the UK?</a:t>
            </a:r>
          </a:p>
          <a:p>
            <a:endParaRPr lang="en-US" dirty="0"/>
          </a:p>
        </p:txBody>
      </p:sp>
      <p:sp>
        <p:nvSpPr>
          <p:cNvPr id="4" name="Slide Number Placeholder 3"/>
          <p:cNvSpPr>
            <a:spLocks noGrp="1"/>
          </p:cNvSpPr>
          <p:nvPr>
            <p:ph type="sldNum" sz="quarter" idx="5"/>
          </p:nvPr>
        </p:nvSpPr>
        <p:spPr/>
        <p:txBody>
          <a:bodyPr/>
          <a:lstStyle/>
          <a:p>
            <a:fld id="{ABAE73F8-CA11-6D46-8F40-BC76A5244DF8}" type="slidenum">
              <a:rPr lang="en-US" smtClean="0"/>
              <a:pPr/>
              <a:t>3</a:t>
            </a:fld>
            <a:endParaRPr lang="en-US"/>
          </a:p>
        </p:txBody>
      </p:sp>
    </p:spTree>
    <p:extLst>
      <p:ext uri="{BB962C8B-B14F-4D97-AF65-F5344CB8AC3E}">
        <p14:creationId xmlns:p14="http://schemas.microsoft.com/office/powerpoint/2010/main" val="178907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AE73F8-CA11-6D46-8F40-BC76A5244DF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AE73F8-CA11-6D46-8F40-BC76A5244DF8}" type="slidenum">
              <a:rPr lang="en-US" smtClean="0"/>
              <a:pPr/>
              <a:t>5</a:t>
            </a:fld>
            <a:endParaRPr lang="en-US"/>
          </a:p>
        </p:txBody>
      </p:sp>
    </p:spTree>
    <p:extLst>
      <p:ext uri="{BB962C8B-B14F-4D97-AF65-F5344CB8AC3E}">
        <p14:creationId xmlns:p14="http://schemas.microsoft.com/office/powerpoint/2010/main" val="419832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Positive practice- means practice which supports or is consistent with an obligation to prosecute offences of genocide.  This means either extradition, prosecution or investigation. </a:t>
            </a:r>
          </a:p>
          <a:p>
            <a:endParaRPr lang="en-US" dirty="0"/>
          </a:p>
          <a:p>
            <a:r>
              <a:rPr lang="en-US" dirty="0"/>
              <a:t>Negative practice- states acted in a way which was contrary to an obligation to prosecute or extradite for offences of genocide. France, the UK, Spain, the Netherlands, Guatemala and Italy have all refused extradition requests without instituting domestic proceedings for genocide. </a:t>
            </a:r>
          </a:p>
          <a:p>
            <a:endParaRPr lang="en-US" dirty="0"/>
          </a:p>
          <a:p>
            <a:r>
              <a:rPr lang="en-US" dirty="0"/>
              <a:t>16 states is roughly 8% of total of independent states.  All states were European with the exception of Canada, Israel and the US.</a:t>
            </a:r>
          </a:p>
          <a:p>
            <a:endParaRPr lang="en-US" dirty="0"/>
          </a:p>
          <a:p>
            <a:r>
              <a:rPr lang="en-US" dirty="0"/>
              <a:t>Not uniform in Europe either- 4 instances of ‘negative practice’ from Europe. </a:t>
            </a:r>
          </a:p>
        </p:txBody>
      </p:sp>
      <p:sp>
        <p:nvSpPr>
          <p:cNvPr id="4" name="Slide Number Placeholder 3"/>
          <p:cNvSpPr>
            <a:spLocks noGrp="1"/>
          </p:cNvSpPr>
          <p:nvPr>
            <p:ph type="sldNum" sz="quarter" idx="10"/>
          </p:nvPr>
        </p:nvSpPr>
        <p:spPr/>
        <p:txBody>
          <a:bodyPr/>
          <a:lstStyle/>
          <a:p>
            <a:fld id="{ABAE73F8-CA11-6D46-8F40-BC76A5244DF8}" type="slidenum">
              <a:rPr lang="en-US" smtClean="0"/>
              <a:pPr/>
              <a:t>6</a:t>
            </a:fld>
            <a:endParaRPr lang="en-US"/>
          </a:p>
        </p:txBody>
      </p:sp>
    </p:spTree>
    <p:extLst>
      <p:ext uri="{BB962C8B-B14F-4D97-AF65-F5344CB8AC3E}">
        <p14:creationId xmlns:p14="http://schemas.microsoft.com/office/powerpoint/2010/main" val="360423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He fled to Kenya in 1994, and claimed asylum in the Netherlands.</a:t>
            </a:r>
          </a:p>
          <a:p>
            <a:endParaRPr lang="en-US" dirty="0"/>
          </a:p>
          <a:p>
            <a:r>
              <a:rPr lang="en-US" dirty="0"/>
              <a:t>In the UK, genocide committed outside the territory was probably not an offence until the passing of the ICCA 2001, which criminalized acts from 1 September 2001 onwards. Following the </a:t>
            </a:r>
            <a:r>
              <a:rPr lang="en-US" dirty="0" err="1"/>
              <a:t>failued</a:t>
            </a:r>
            <a:r>
              <a:rPr lang="en-US" dirty="0"/>
              <a:t> proceedings to extradition the Rwandan genocidaires in 2009, the ICCA 2001 was amended by the CJA 2009 which provided for retrospective application of the law to acts committed on or after 1 January 1991.  Though, it remains to be seen whether a prosecution would survive a challenge on article 6 non-retro activity. </a:t>
            </a:r>
          </a:p>
        </p:txBody>
      </p:sp>
      <p:sp>
        <p:nvSpPr>
          <p:cNvPr id="4" name="Slide Number Placeholder 3"/>
          <p:cNvSpPr>
            <a:spLocks noGrp="1"/>
          </p:cNvSpPr>
          <p:nvPr>
            <p:ph type="sldNum" sz="quarter" idx="10"/>
          </p:nvPr>
        </p:nvSpPr>
        <p:spPr/>
        <p:txBody>
          <a:bodyPr/>
          <a:lstStyle/>
          <a:p>
            <a:fld id="{ABAE73F8-CA11-6D46-8F40-BC76A5244DF8}" type="slidenum">
              <a:rPr lang="en-US" smtClean="0"/>
              <a:pPr/>
              <a:t>7</a:t>
            </a:fld>
            <a:endParaRPr lang="en-US"/>
          </a:p>
        </p:txBody>
      </p:sp>
    </p:spTree>
    <p:extLst>
      <p:ext uri="{BB962C8B-B14F-4D97-AF65-F5344CB8AC3E}">
        <p14:creationId xmlns:p14="http://schemas.microsoft.com/office/powerpoint/2010/main" val="153703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Belgium responded to the ILC stating that a customary obligation exists to extradite offence ‘so serious that they pose a threat to the international community as a whole’. The obligation exists for genocide and CAH whenever the allege perpetrator is present within Belgium.  Belgium relied upon the draft code of crimes against peace and security of </a:t>
            </a:r>
            <a:r>
              <a:rPr lang="en-US" dirty="0" err="1"/>
              <a:t>manking</a:t>
            </a:r>
            <a:r>
              <a:rPr lang="en-US" dirty="0"/>
              <a:t>, various GA resolutions on the suppression of war crimes and crimes against humanity, and the fourth and sixth paragraphs of the preamble to the Rome Statue. </a:t>
            </a:r>
          </a:p>
        </p:txBody>
      </p:sp>
      <p:sp>
        <p:nvSpPr>
          <p:cNvPr id="4" name="Slide Number Placeholder 3"/>
          <p:cNvSpPr>
            <a:spLocks noGrp="1"/>
          </p:cNvSpPr>
          <p:nvPr>
            <p:ph type="sldNum" sz="quarter" idx="10"/>
          </p:nvPr>
        </p:nvSpPr>
        <p:spPr/>
        <p:txBody>
          <a:bodyPr/>
          <a:lstStyle/>
          <a:p>
            <a:fld id="{ABAE73F8-CA11-6D46-8F40-BC76A5244DF8}" type="slidenum">
              <a:rPr lang="en-US" smtClean="0"/>
              <a:pPr/>
              <a:t>8</a:t>
            </a:fld>
            <a:endParaRPr lang="en-US"/>
          </a:p>
        </p:txBody>
      </p:sp>
    </p:spTree>
    <p:extLst>
      <p:ext uri="{BB962C8B-B14F-4D97-AF65-F5344CB8AC3E}">
        <p14:creationId xmlns:p14="http://schemas.microsoft.com/office/powerpoint/2010/main" val="126024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Reutrning</a:t>
            </a:r>
            <a:r>
              <a:rPr lang="en-US" dirty="0"/>
              <a:t> to the case of the alleged genocidaire living in Bedford; a failure to extradite does not mean there is an obligations under custom, or treaty to prosecute instead. </a:t>
            </a:r>
          </a:p>
        </p:txBody>
      </p:sp>
      <p:sp>
        <p:nvSpPr>
          <p:cNvPr id="4" name="Slide Number Placeholder 3"/>
          <p:cNvSpPr>
            <a:spLocks noGrp="1"/>
          </p:cNvSpPr>
          <p:nvPr>
            <p:ph type="sldNum" sz="quarter" idx="10"/>
          </p:nvPr>
        </p:nvSpPr>
        <p:spPr/>
        <p:txBody>
          <a:bodyPr/>
          <a:lstStyle/>
          <a:p>
            <a:fld id="{ABAE73F8-CA11-6D46-8F40-BC76A5244DF8}" type="slidenum">
              <a:rPr lang="en-US" smtClean="0"/>
              <a:pPr/>
              <a:t>9</a:t>
            </a:fld>
            <a:endParaRPr lang="en-US"/>
          </a:p>
        </p:txBody>
      </p:sp>
    </p:spTree>
    <p:extLst>
      <p:ext uri="{BB962C8B-B14F-4D97-AF65-F5344CB8AC3E}">
        <p14:creationId xmlns:p14="http://schemas.microsoft.com/office/powerpoint/2010/main" val="167361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EDF6937-2DC3-5B4F-8ABC-C0243E30407C}" type="datetime1">
              <a:rPr lang="en-GB" smtClean="0"/>
              <a:pPr/>
              <a:t>04/11/2021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1C4F91-DC77-0A41-8877-0479119568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8D54C2-AB07-1C4A-884A-90B34F53C101}" type="datetime1">
              <a:rPr lang="en-GB" smtClean="0"/>
              <a:pPr/>
              <a:t>04/11/2021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E174C3-56BC-DF44-BCAF-512F6EF460C6}" type="datetime1">
              <a:rPr lang="en-GB" smtClean="0"/>
              <a:pPr/>
              <a:t>04/11/2021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164085-8647-DB4B-80A0-ABE2F314EA36}" type="datetime1">
              <a:rPr lang="en-GB" smtClean="0"/>
              <a:pPr/>
              <a:t>04/11/2021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714698-9325-E34D-98FC-D58C2794DCA4}" type="datetime1">
              <a:rPr lang="en-GB" smtClean="0"/>
              <a:pPr/>
              <a:t>04/11/2021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4F91-DC77-0A41-8877-0479119568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72343F-34A9-D941-9A02-F1C8D076B011}" type="datetime1">
              <a:rPr lang="en-GB" smtClean="0"/>
              <a:pPr/>
              <a:t>04/11/2021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7D55CE6-0622-484E-B892-5F68A692233A}" type="datetime1">
              <a:rPr lang="en-GB" smtClean="0"/>
              <a:pPr/>
              <a:t>04/11/2021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599F05F-2749-9641-93F4-29BEBE8D201A}" type="datetime1">
              <a:rPr lang="en-GB" smtClean="0"/>
              <a:pPr/>
              <a:t>04/11/2021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B2503-C039-114D-8398-0ECAAC20D009}" type="datetime1">
              <a:rPr lang="en-GB" smtClean="0"/>
              <a:pPr/>
              <a:t>04/11/2021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5FEAFE-0CDC-6546-826C-28DE8240E6C6}" type="datetime1">
              <a:rPr lang="en-GB" smtClean="0"/>
              <a:pPr/>
              <a:t>04/11/2021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C4F91-DC77-0A41-8877-0479119568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320FA5-5982-7742-A6CC-0A89744C73BF}" type="datetime1">
              <a:rPr lang="en-GB" smtClean="0"/>
              <a:pPr/>
              <a:t>04/11/2021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41C4F91-DC77-0A41-8877-0479119568C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8E2263-9984-4E4E-A55A-B8577AFF85D9}" type="datetime1">
              <a:rPr lang="en-GB" smtClean="0"/>
              <a:pPr/>
              <a:t>04/11/2021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1C4F91-DC77-0A41-8877-0479119568C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CB3B35-D167-1F49-9A10-E14E6180A504}"/>
              </a:ext>
            </a:extLst>
          </p:cNvPr>
          <p:cNvSpPr>
            <a:spLocks noGrp="1"/>
          </p:cNvSpPr>
          <p:nvPr>
            <p:ph type="title"/>
          </p:nvPr>
        </p:nvSpPr>
        <p:spPr/>
        <p:txBody>
          <a:bodyPr/>
          <a:lstStyle/>
          <a:p>
            <a:r>
              <a:rPr lang="en-US" dirty="0" err="1"/>
              <a:t>Aut</a:t>
            </a:r>
            <a:r>
              <a:rPr lang="en-US" dirty="0"/>
              <a:t> dedere </a:t>
            </a:r>
            <a:r>
              <a:rPr lang="en-US" dirty="0" err="1"/>
              <a:t>aut</a:t>
            </a:r>
            <a:r>
              <a:rPr lang="en-US" dirty="0"/>
              <a:t> judicare</a:t>
            </a:r>
          </a:p>
        </p:txBody>
      </p:sp>
      <p:sp>
        <p:nvSpPr>
          <p:cNvPr id="7" name="Text Placeholder 6">
            <a:extLst>
              <a:ext uri="{FF2B5EF4-FFF2-40B4-BE49-F238E27FC236}">
                <a16:creationId xmlns:a16="http://schemas.microsoft.com/office/drawing/2014/main" id="{3B43CB70-8080-D84C-98C9-9350AF224869}"/>
              </a:ext>
            </a:extLst>
          </p:cNvPr>
          <p:cNvSpPr>
            <a:spLocks noGrp="1"/>
          </p:cNvSpPr>
          <p:nvPr>
            <p:ph type="body" idx="1"/>
          </p:nvPr>
        </p:nvSpPr>
        <p:spPr/>
        <p:txBody>
          <a:bodyPr/>
          <a:lstStyle/>
          <a:p>
            <a:r>
              <a:rPr lang="en-US" dirty="0"/>
              <a:t>The obligation to prosecute or extradite those accused of international crimes according to CIL and the Rome Statute</a:t>
            </a:r>
          </a:p>
        </p:txBody>
      </p:sp>
      <p:sp>
        <p:nvSpPr>
          <p:cNvPr id="2" name="Slide Number Placeholder 1"/>
          <p:cNvSpPr>
            <a:spLocks noGrp="1"/>
          </p:cNvSpPr>
          <p:nvPr>
            <p:ph type="sldNum" sz="quarter" idx="12"/>
          </p:nvPr>
        </p:nvSpPr>
        <p:spPr/>
        <p:txBody>
          <a:bodyPr/>
          <a:lstStyle/>
          <a:p>
            <a:fld id="{B41C4F91-DC77-0A41-8877-0479119568CB}" type="slidenum">
              <a:rPr lang="en-US" smtClean="0"/>
              <a:pPr/>
              <a:t>1</a:t>
            </a:fld>
            <a:endParaRPr lang="en-US"/>
          </a:p>
        </p:txBody>
      </p:sp>
      <p:pic>
        <p:nvPicPr>
          <p:cNvPr id="9" name="Picture 8"/>
          <p:cNvPicPr/>
          <p:nvPr/>
        </p:nvPicPr>
        <p:blipFill rotWithShape="1">
          <a:blip r:embed="rId3"/>
          <a:srcRect l="17474" t="32545" r="53236" b="46154"/>
          <a:stretch/>
        </p:blipFill>
        <p:spPr bwMode="auto">
          <a:xfrm>
            <a:off x="1984356" y="4302155"/>
            <a:ext cx="4615441" cy="2054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774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Rome Statute</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normAutofit/>
          </a:bodyPr>
          <a:lstStyle/>
          <a:p>
            <a:r>
              <a:rPr lang="en-US" dirty="0"/>
              <a:t>Article 89: Surrender of persons to the Court</a:t>
            </a:r>
          </a:p>
          <a:p>
            <a:pPr lvl="1"/>
            <a:r>
              <a:rPr lang="en-US" dirty="0"/>
              <a:t>States SHALL comply with request for arrest and surrender</a:t>
            </a:r>
          </a:p>
          <a:p>
            <a:pPr lvl="1"/>
            <a:r>
              <a:rPr lang="en-US" dirty="0"/>
              <a:t>But, where the RP raises double jeopardy the executing state must consult with the Court to determine if there has been a ruling on admissibility. </a:t>
            </a:r>
          </a:p>
          <a:p>
            <a:pPr lvl="1"/>
            <a:r>
              <a:rPr lang="en-US" dirty="0"/>
              <a:t>If an admissibility ruling is pending, the executing state may postpone the execution of the request until the Court makes a determination on admissibility (Art 95).</a:t>
            </a:r>
          </a:p>
        </p:txBody>
      </p:sp>
    </p:spTree>
    <p:extLst>
      <p:ext uri="{BB962C8B-B14F-4D97-AF65-F5344CB8AC3E}">
        <p14:creationId xmlns:p14="http://schemas.microsoft.com/office/powerpoint/2010/main" val="243199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Case study: Al-Senussi</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sz="2000" dirty="0"/>
              <a:t>16 May 2011, the ICC prosecutor sought an arrest warrant for Abdullah Al-Senussi, on 4 July 2011 the registry made a request for surrender.</a:t>
            </a:r>
          </a:p>
          <a:p>
            <a:r>
              <a:rPr lang="en-US" sz="2000" dirty="0"/>
              <a:t>8 January 2012 the Libyan Prosecutor-General commenced an investigation for serious crimes.</a:t>
            </a:r>
          </a:p>
          <a:p>
            <a:r>
              <a:rPr lang="en-US" sz="2000" dirty="0"/>
              <a:t>Libya made an application to postpone the surrender request pursuant to article 95 of the statute on the basis of its intention to challenge admissibility of the case.</a:t>
            </a:r>
          </a:p>
          <a:p>
            <a:r>
              <a:rPr lang="en-US" sz="2000" dirty="0"/>
              <a:t>11 October 2013 the PTC held that the case was inadmissible.  The surrender request was withdrawn on 7 August 2014.</a:t>
            </a:r>
          </a:p>
          <a:p>
            <a:endParaRPr lang="en-US" dirty="0"/>
          </a:p>
          <a:p>
            <a:endParaRPr lang="en-US" dirty="0"/>
          </a:p>
        </p:txBody>
      </p:sp>
    </p:spTree>
    <p:extLst>
      <p:ext uri="{BB962C8B-B14F-4D97-AF65-F5344CB8AC3E}">
        <p14:creationId xmlns:p14="http://schemas.microsoft.com/office/powerpoint/2010/main" val="39630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61381D-76C8-D642-B8E5-252167D76016}"/>
              </a:ext>
            </a:extLst>
          </p:cNvPr>
          <p:cNvSpPr txBox="1"/>
          <p:nvPr/>
        </p:nvSpPr>
        <p:spPr>
          <a:xfrm>
            <a:off x="914400" y="3117773"/>
            <a:ext cx="7645705" cy="2412694"/>
          </a:xfrm>
          <a:prstGeom prst="rect">
            <a:avLst/>
          </a:prstGeom>
          <a:noFill/>
        </p:spPr>
        <p:txBody>
          <a:bodyPr wrap="square" rtlCol="0">
            <a:spAutoFit/>
          </a:bodyPr>
          <a:lstStyle/>
          <a:p>
            <a:endParaRPr lang="en-US" dirty="0"/>
          </a:p>
        </p:txBody>
      </p:sp>
      <p:sp>
        <p:nvSpPr>
          <p:cNvPr id="4" name="Title 3">
            <a:extLst>
              <a:ext uri="{FF2B5EF4-FFF2-40B4-BE49-F238E27FC236}">
                <a16:creationId xmlns:a16="http://schemas.microsoft.com/office/drawing/2014/main" id="{F01F916E-971E-6548-BB28-CFDC30A2F2D6}"/>
              </a:ext>
            </a:extLst>
          </p:cNvPr>
          <p:cNvSpPr>
            <a:spLocks noGrp="1"/>
          </p:cNvSpPr>
          <p:nvPr>
            <p:ph type="title"/>
          </p:nvPr>
        </p:nvSpPr>
        <p:spPr/>
        <p:txBody>
          <a:bodyPr/>
          <a:lstStyle/>
          <a:p>
            <a:r>
              <a:rPr lang="en-US" dirty="0" err="1"/>
              <a:t>Aut</a:t>
            </a:r>
            <a:r>
              <a:rPr lang="en-US" dirty="0"/>
              <a:t> Dedere </a:t>
            </a:r>
            <a:r>
              <a:rPr lang="en-US" dirty="0" err="1"/>
              <a:t>Aut</a:t>
            </a:r>
            <a:r>
              <a:rPr lang="en-US" dirty="0"/>
              <a:t> Judicare</a:t>
            </a:r>
          </a:p>
        </p:txBody>
      </p:sp>
      <p:sp>
        <p:nvSpPr>
          <p:cNvPr id="5" name="Content Placeholder 4">
            <a:extLst>
              <a:ext uri="{FF2B5EF4-FFF2-40B4-BE49-F238E27FC236}">
                <a16:creationId xmlns:a16="http://schemas.microsoft.com/office/drawing/2014/main" id="{61081595-02A8-2A47-B07E-58FAAA4FB1A5}"/>
              </a:ext>
            </a:extLst>
          </p:cNvPr>
          <p:cNvSpPr>
            <a:spLocks noGrp="1"/>
          </p:cNvSpPr>
          <p:nvPr>
            <p:ph idx="1"/>
          </p:nvPr>
        </p:nvSpPr>
        <p:spPr/>
        <p:txBody>
          <a:bodyPr>
            <a:normAutofit/>
          </a:bodyPr>
          <a:lstStyle/>
          <a:p>
            <a:r>
              <a:rPr lang="en-US" sz="2400" dirty="0"/>
              <a:t>Obligation on states to ‘either deliver or to adjudge’ where the alleged perpetrator is present on their territory.</a:t>
            </a:r>
          </a:p>
          <a:p>
            <a:r>
              <a:rPr lang="en-US" sz="2400" dirty="0"/>
              <a:t>Purpose is to ensure that individuals who are accused of serious crimes are brought to justice by providing for the effective prosecution and punishment of such individuals by a competent jurisdiction.</a:t>
            </a:r>
          </a:p>
          <a:p>
            <a:r>
              <a:rPr lang="en-US" sz="2400" dirty="0"/>
              <a:t>Draft article 9 of the ILCs 1996 Draft Code of Crimes against the Peace and Security of Mankind</a:t>
            </a:r>
          </a:p>
          <a:p>
            <a:r>
              <a:rPr lang="en-US" sz="2400" dirty="0"/>
              <a:t>Article 10 of the Draft articles on Prevention and Punishment of Crimes Against Humanity</a:t>
            </a:r>
          </a:p>
        </p:txBody>
      </p:sp>
    </p:spTree>
    <p:extLst>
      <p:ext uri="{BB962C8B-B14F-4D97-AF65-F5344CB8AC3E}">
        <p14:creationId xmlns:p14="http://schemas.microsoft.com/office/powerpoint/2010/main" val="417572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F53C-2E61-294B-99A0-7B05DDEDFC6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B2178F7-F30F-B448-927B-881086DCA27D}"/>
              </a:ext>
            </a:extLst>
          </p:cNvPr>
          <p:cNvSpPr>
            <a:spLocks noGrp="1"/>
          </p:cNvSpPr>
          <p:nvPr>
            <p:ph idx="1"/>
          </p:nvPr>
        </p:nvSpPr>
        <p:spPr>
          <a:xfrm>
            <a:off x="4204010" y="3531149"/>
            <a:ext cx="1115122" cy="570570"/>
          </a:xfrm>
        </p:spPr>
        <p:txBody>
          <a:bodyPr>
            <a:normAutofit fontScale="70000" lnSpcReduction="20000"/>
          </a:bodyPr>
          <a:lstStyle/>
          <a:p>
            <a:r>
              <a:rPr lang="en-US" dirty="0"/>
              <a:t>Unknown</a:t>
            </a:r>
          </a:p>
        </p:txBody>
      </p:sp>
      <p:sp>
        <p:nvSpPr>
          <p:cNvPr id="4" name="Slide Number Placeholder 3">
            <a:extLst>
              <a:ext uri="{FF2B5EF4-FFF2-40B4-BE49-F238E27FC236}">
                <a16:creationId xmlns:a16="http://schemas.microsoft.com/office/drawing/2014/main" id="{71D670F8-F3DA-D746-8FB0-E2DB9BE80D68}"/>
              </a:ext>
            </a:extLst>
          </p:cNvPr>
          <p:cNvSpPr>
            <a:spLocks noGrp="1"/>
          </p:cNvSpPr>
          <p:nvPr>
            <p:ph type="sldNum" sz="quarter" idx="12"/>
          </p:nvPr>
        </p:nvSpPr>
        <p:spPr/>
        <p:txBody>
          <a:bodyPr/>
          <a:lstStyle/>
          <a:p>
            <a:fld id="{B41C4F91-DC77-0A41-8877-0479119568CB}" type="slidenum">
              <a:rPr lang="en-US" smtClean="0"/>
              <a:pPr/>
              <a:t>3</a:t>
            </a:fld>
            <a:endParaRPr lang="en-US"/>
          </a:p>
        </p:txBody>
      </p:sp>
      <p:pic>
        <p:nvPicPr>
          <p:cNvPr id="5" name="Picture 4">
            <a:extLst>
              <a:ext uri="{FF2B5EF4-FFF2-40B4-BE49-F238E27FC236}">
                <a16:creationId xmlns:a16="http://schemas.microsoft.com/office/drawing/2014/main" id="{DBFA99F6-B808-5D48-81CF-41B0453B9EDC}"/>
              </a:ext>
            </a:extLst>
          </p:cNvPr>
          <p:cNvPicPr>
            <a:picLocks noChangeAspect="1"/>
          </p:cNvPicPr>
          <p:nvPr/>
        </p:nvPicPr>
        <p:blipFill>
          <a:blip r:embed="rId3"/>
          <a:stretch>
            <a:fillRect/>
          </a:stretch>
        </p:blipFill>
        <p:spPr>
          <a:xfrm>
            <a:off x="0" y="20012"/>
            <a:ext cx="9144000" cy="1827076"/>
          </a:xfrm>
          <a:prstGeom prst="rect">
            <a:avLst/>
          </a:prstGeom>
        </p:spPr>
      </p:pic>
      <p:pic>
        <p:nvPicPr>
          <p:cNvPr id="7" name="Picture 6" descr="A picture containing text, person, indoor, male&#10;&#10;Description automatically generated">
            <a:extLst>
              <a:ext uri="{FF2B5EF4-FFF2-40B4-BE49-F238E27FC236}">
                <a16:creationId xmlns:a16="http://schemas.microsoft.com/office/drawing/2014/main" id="{C1C23B61-9198-5347-969B-9CB88235669F}"/>
              </a:ext>
            </a:extLst>
          </p:cNvPr>
          <p:cNvPicPr>
            <a:picLocks noChangeAspect="1"/>
          </p:cNvPicPr>
          <p:nvPr/>
        </p:nvPicPr>
        <p:blipFill>
          <a:blip r:embed="rId4"/>
          <a:stretch>
            <a:fillRect/>
          </a:stretch>
        </p:blipFill>
        <p:spPr>
          <a:xfrm>
            <a:off x="1857375" y="2260600"/>
            <a:ext cx="5343525" cy="3525838"/>
          </a:xfrm>
          <a:prstGeom prst="rect">
            <a:avLst/>
          </a:prstGeom>
        </p:spPr>
      </p:pic>
    </p:spTree>
    <p:extLst>
      <p:ext uri="{BB962C8B-B14F-4D97-AF65-F5344CB8AC3E}">
        <p14:creationId xmlns:p14="http://schemas.microsoft.com/office/powerpoint/2010/main" val="160910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Genocide</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dirty="0"/>
              <a:t>No obligation to prosecute or extradite under the Genocide Convention:</a:t>
            </a:r>
          </a:p>
          <a:p>
            <a:pPr lvl="1"/>
            <a:r>
              <a:rPr lang="en-US" i="1" dirty="0"/>
              <a:t>Persons charged with genocide …shall be tried by a competent tribunal of the State </a:t>
            </a:r>
            <a:r>
              <a:rPr lang="en-US" i="1" u="sng" dirty="0"/>
              <a:t>in the territory of which the act was committed, </a:t>
            </a:r>
            <a:r>
              <a:rPr lang="en-US" i="1" dirty="0"/>
              <a:t>or by such international penal tribunal as may have jurisdiction with respect to those Contracting Parties which shall have accepted its jurisdiction. </a:t>
            </a:r>
          </a:p>
          <a:p>
            <a:pPr lvl="1"/>
            <a:r>
              <a:rPr lang="en-US" i="1" dirty="0"/>
              <a:t>Bosnia v Serbia</a:t>
            </a:r>
            <a:r>
              <a:rPr lang="en-US" dirty="0"/>
              <a:t>: convention only obliges the parties to exercise territorial jurisdiction.</a:t>
            </a:r>
            <a:endParaRPr lang="en-US" i="1" dirty="0"/>
          </a:p>
        </p:txBody>
      </p:sp>
    </p:spTree>
    <p:extLst>
      <p:ext uri="{BB962C8B-B14F-4D97-AF65-F5344CB8AC3E}">
        <p14:creationId xmlns:p14="http://schemas.microsoft.com/office/powerpoint/2010/main" val="424497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Customary International Law</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dirty="0"/>
              <a:t>The ‘common law’ of public international law—unwritten rules—the ‘general practice accepted as law’</a:t>
            </a:r>
          </a:p>
          <a:p>
            <a:r>
              <a:rPr lang="en-US" dirty="0"/>
              <a:t>Two elements: state practice and </a:t>
            </a:r>
            <a:r>
              <a:rPr lang="en-US" i="1" dirty="0" err="1"/>
              <a:t>opinio</a:t>
            </a:r>
            <a:r>
              <a:rPr lang="en-US" i="1" dirty="0"/>
              <a:t> juris </a:t>
            </a:r>
            <a:endParaRPr lang="en-US" dirty="0"/>
          </a:p>
          <a:p>
            <a:r>
              <a:rPr lang="en-US" dirty="0"/>
              <a:t>State practice should be ‘extensive and virtually uniform’</a:t>
            </a:r>
          </a:p>
          <a:p>
            <a:r>
              <a:rPr lang="en-US" dirty="0" err="1"/>
              <a:t>Opinio</a:t>
            </a:r>
            <a:r>
              <a:rPr lang="en-US" dirty="0"/>
              <a:t> juris is evidence of a belief that this practice is rendered obligatory by the existence of a rule of law requiring it.</a:t>
            </a:r>
          </a:p>
        </p:txBody>
      </p:sp>
    </p:spTree>
    <p:extLst>
      <p:ext uri="{BB962C8B-B14F-4D97-AF65-F5344CB8AC3E}">
        <p14:creationId xmlns:p14="http://schemas.microsoft.com/office/powerpoint/2010/main" val="420757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State Practice</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dirty="0"/>
              <a:t>72 sets of proceedings in 16 states involving allegations of genocide where the prosecuting state is not the state where the crime was perpetrated.</a:t>
            </a:r>
          </a:p>
          <a:p>
            <a:r>
              <a:rPr lang="en-US" dirty="0"/>
              <a:t>58 exhibited ‘positive’ practice by 6 states. </a:t>
            </a:r>
          </a:p>
          <a:p>
            <a:r>
              <a:rPr lang="en-US" dirty="0"/>
              <a:t>The remaining 14 proceedings (20%) demonstrate ‘negative’ practice.</a:t>
            </a:r>
          </a:p>
          <a:p>
            <a:r>
              <a:rPr lang="en-US" dirty="0"/>
              <a:t>94 states provide for universal jurisdiction over the offence of genocide.</a:t>
            </a:r>
          </a:p>
        </p:txBody>
      </p:sp>
    </p:spTree>
    <p:extLst>
      <p:ext uri="{BB962C8B-B14F-4D97-AF65-F5344CB8AC3E}">
        <p14:creationId xmlns:p14="http://schemas.microsoft.com/office/powerpoint/2010/main" val="216833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Joseph </a:t>
            </a:r>
            <a:r>
              <a:rPr lang="en-US" dirty="0" err="1"/>
              <a:t>Mpambara</a:t>
            </a:r>
            <a:endParaRPr lang="en-US" dirty="0"/>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dirty="0"/>
              <a:t>Member of the Interahamwe militia who allegedly killed a number Tutsi women and children during the genocide</a:t>
            </a:r>
          </a:p>
          <a:p>
            <a:r>
              <a:rPr lang="en-US" dirty="0"/>
              <a:t>Arrested on suspicion of genocide on 7 August 2006</a:t>
            </a:r>
          </a:p>
          <a:p>
            <a:r>
              <a:rPr lang="en-US" dirty="0"/>
              <a:t>ICTR prosecutor requested the Dutch government to accept transfer in line with completion strategy</a:t>
            </a:r>
          </a:p>
          <a:p>
            <a:r>
              <a:rPr lang="en-US" dirty="0"/>
              <a:t>Dutch SC held that domestic law did not provide for universal jurisdiction for offences of genocide until 2003.</a:t>
            </a:r>
          </a:p>
          <a:p>
            <a:endParaRPr lang="en-US" dirty="0"/>
          </a:p>
        </p:txBody>
      </p:sp>
    </p:spTree>
    <p:extLst>
      <p:ext uri="{BB962C8B-B14F-4D97-AF65-F5344CB8AC3E}">
        <p14:creationId xmlns:p14="http://schemas.microsoft.com/office/powerpoint/2010/main" val="230899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err="1"/>
              <a:t>Opinio</a:t>
            </a:r>
            <a:r>
              <a:rPr lang="en-US" dirty="0"/>
              <a:t> Juris</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normAutofit/>
          </a:bodyPr>
          <a:lstStyle/>
          <a:p>
            <a:r>
              <a:rPr lang="en-US" sz="2400" dirty="0"/>
              <a:t>The belief of states that the practice in question is ‘rendered obligatory by the existence of a rule of law requiring it’.</a:t>
            </a:r>
          </a:p>
          <a:p>
            <a:r>
              <a:rPr lang="en-US" sz="2400" dirty="0"/>
              <a:t>The ILC requested information from governments concerning their legislation and practice regarding the obligation to extradite or prosecute and its connection to universal jurisdiction.</a:t>
            </a:r>
          </a:p>
          <a:p>
            <a:r>
              <a:rPr lang="en-US" sz="2400" dirty="0"/>
              <a:t>Only one State claimed that an obligation to ‘extradition or prosecute’ arose as a matter of CIL: Belgium. </a:t>
            </a:r>
          </a:p>
        </p:txBody>
      </p:sp>
    </p:spTree>
    <p:extLst>
      <p:ext uri="{BB962C8B-B14F-4D97-AF65-F5344CB8AC3E}">
        <p14:creationId xmlns:p14="http://schemas.microsoft.com/office/powerpoint/2010/main" val="42474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blackburn\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596"/>
            <a:ext cx="1008404" cy="1008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F73B1-FA39-2B49-86FD-0DF28C41DCD3}"/>
              </a:ext>
            </a:extLst>
          </p:cNvPr>
          <p:cNvSpPr>
            <a:spLocks noGrp="1"/>
          </p:cNvSpPr>
          <p:nvPr>
            <p:ph type="title"/>
          </p:nvPr>
        </p:nvSpPr>
        <p:spPr/>
        <p:txBody>
          <a:bodyPr/>
          <a:lstStyle/>
          <a:p>
            <a:r>
              <a:rPr lang="en-US" dirty="0"/>
              <a:t>Conclusions on CIL</a:t>
            </a:r>
          </a:p>
        </p:txBody>
      </p:sp>
      <p:sp>
        <p:nvSpPr>
          <p:cNvPr id="4" name="Content Placeholder 3">
            <a:extLst>
              <a:ext uri="{FF2B5EF4-FFF2-40B4-BE49-F238E27FC236}">
                <a16:creationId xmlns:a16="http://schemas.microsoft.com/office/drawing/2014/main" id="{7A67C10B-6B76-564C-97C9-AEA311B89DF3}"/>
              </a:ext>
            </a:extLst>
          </p:cNvPr>
          <p:cNvSpPr>
            <a:spLocks noGrp="1"/>
          </p:cNvSpPr>
          <p:nvPr>
            <p:ph idx="1"/>
          </p:nvPr>
        </p:nvSpPr>
        <p:spPr/>
        <p:txBody>
          <a:bodyPr/>
          <a:lstStyle/>
          <a:p>
            <a:r>
              <a:rPr lang="en-US" dirty="0"/>
              <a:t>There is not yet a solid basis for a CIL obligation to prosecute genocide under universal jurisdiction principles.</a:t>
            </a:r>
          </a:p>
          <a:p>
            <a:r>
              <a:rPr lang="en-US" dirty="0"/>
              <a:t>The ILC submitted its final report on ADAJ in 2014 without proposing draft articles on the customary nature of the oblation owing to a poor reception of the same by members of the Commission.</a:t>
            </a:r>
          </a:p>
        </p:txBody>
      </p:sp>
    </p:spTree>
    <p:extLst>
      <p:ext uri="{BB962C8B-B14F-4D97-AF65-F5344CB8AC3E}">
        <p14:creationId xmlns:p14="http://schemas.microsoft.com/office/powerpoint/2010/main" val="3370853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4202</TotalTime>
  <Words>1330</Words>
  <Application>Microsoft Macintosh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Constantia</vt:lpstr>
      <vt:lpstr>Wingdings 2</vt:lpstr>
      <vt:lpstr>Flow</vt:lpstr>
      <vt:lpstr>Aut dedere aut judicare</vt:lpstr>
      <vt:lpstr>Aut Dedere Aut Judicare</vt:lpstr>
      <vt:lpstr>PowerPoint Presentation</vt:lpstr>
      <vt:lpstr>Genocide</vt:lpstr>
      <vt:lpstr>Customary International Law</vt:lpstr>
      <vt:lpstr>State Practice</vt:lpstr>
      <vt:lpstr>Joseph Mpambara</vt:lpstr>
      <vt:lpstr>Opinio Juris</vt:lpstr>
      <vt:lpstr>Conclusions on CIL</vt:lpstr>
      <vt:lpstr>Rome Statute</vt:lpstr>
      <vt:lpstr>Case study: Al-Senussi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Inquest talk title</dc:title>
  <dc:creator>James Henry</dc:creator>
  <cp:lastModifiedBy>charlotte powell</cp:lastModifiedBy>
  <cp:revision>65</cp:revision>
  <dcterms:created xsi:type="dcterms:W3CDTF">2011-11-16T11:16:01Z</dcterms:created>
  <dcterms:modified xsi:type="dcterms:W3CDTF">2021-11-04T14:51:58Z</dcterms:modified>
</cp:coreProperties>
</file>